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59" r:id="rId7"/>
    <p:sldId id="306" r:id="rId8"/>
    <p:sldId id="307" r:id="rId9"/>
    <p:sldId id="308" r:id="rId10"/>
    <p:sldId id="309" r:id="rId11"/>
    <p:sldId id="310" r:id="rId12"/>
    <p:sldId id="311" r:id="rId13"/>
    <p:sldId id="313" r:id="rId14"/>
    <p:sldId id="314" r:id="rId15"/>
    <p:sldId id="315" r:id="rId16"/>
    <p:sldId id="316" r:id="rId17"/>
    <p:sldId id="317" r:id="rId18"/>
    <p:sldId id="318" r:id="rId19"/>
    <p:sldId id="319" r:id="rId20"/>
    <p:sldId id="321" r:id="rId21"/>
    <p:sldId id="320" r:id="rId22"/>
    <p:sldId id="326" r:id="rId23"/>
    <p:sldId id="260" r:id="rId24"/>
    <p:sldId id="327" r:id="rId25"/>
    <p:sldId id="345" r:id="rId26"/>
    <p:sldId id="346" r:id="rId27"/>
    <p:sldId id="347" r:id="rId28"/>
    <p:sldId id="348" r:id="rId29"/>
    <p:sldId id="354" r:id="rId30"/>
    <p:sldId id="350" r:id="rId31"/>
    <p:sldId id="351" r:id="rId32"/>
    <p:sldId id="355" r:id="rId33"/>
    <p:sldId id="356" r:id="rId34"/>
    <p:sldId id="358" r:id="rId35"/>
    <p:sldId id="390" r:id="rId36"/>
    <p:sldId id="261" r:id="rId37"/>
    <p:sldId id="352" r:id="rId38"/>
    <p:sldId id="349" r:id="rId39"/>
    <p:sldId id="353" r:id="rId40"/>
    <p:sldId id="262" r:id="rId41"/>
    <p:sldId id="379" r:id="rId42"/>
    <p:sldId id="380" r:id="rId43"/>
    <p:sldId id="382" r:id="rId44"/>
    <p:sldId id="383" r:id="rId45"/>
    <p:sldId id="384" r:id="rId46"/>
    <p:sldId id="385" r:id="rId47"/>
    <p:sldId id="381" r:id="rId48"/>
    <p:sldId id="388" r:id="rId49"/>
    <p:sldId id="283" r:id="rId5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7FB1"/>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9" autoAdjust="0"/>
    <p:restoredTop sz="99879" autoAdjust="0"/>
  </p:normalViewPr>
  <p:slideViewPr>
    <p:cSldViewPr snapToGrid="0">
      <p:cViewPr varScale="1">
        <p:scale>
          <a:sx n="101" d="100"/>
          <a:sy n="101" d="100"/>
        </p:scale>
        <p:origin x="132" y="444"/>
      </p:cViewPr>
      <p:guideLst>
        <p:guide orient="horz" pos="2124"/>
        <p:guide pos="3802"/>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9EBE1B-14DF-454F-8704-A37C6511FD5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3ECC8E-713B-43DB-9E98-DADAF6EED59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defRPr/>
            </a:pPr>
            <a:r>
              <a:rPr lang="zh-CN" altLang="en-US" dirty="0" smtClean="0"/>
              <a:t>亮亮图文旗舰店</a:t>
            </a:r>
            <a:r>
              <a:rPr lang="en-US" dirty="0" smtClean="0"/>
              <a:t>https://liangliangtuwen.tmall.com</a:t>
            </a:r>
            <a:endParaRPr lang="en-US" dirty="0" smtClean="0"/>
          </a:p>
        </p:txBody>
      </p:sp>
      <p:sp>
        <p:nvSpPr>
          <p:cNvPr id="4" name="灯片编号占位符 3"/>
          <p:cNvSpPr>
            <a:spLocks noGrp="1"/>
          </p:cNvSpPr>
          <p:nvPr>
            <p:ph type="sldNum" sz="quarter" idx="10"/>
          </p:nvPr>
        </p:nvSpPr>
        <p:spPr/>
        <p:txBody>
          <a:bodyPr/>
          <a:lstStyle/>
          <a:p>
            <a:fld id="{6D3ECC8E-713B-43DB-9E98-DADAF6EED59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亮亮图文旗舰店</a:t>
            </a:r>
            <a:r>
              <a:rPr lang="en-US" altLang="zh-CN" smtClean="0"/>
              <a:t>https://liangliangtuwen.tmall.com</a:t>
            </a:r>
            <a:endParaRPr lang="en-US" altLang="zh-CN" smtClean="0"/>
          </a:p>
          <a:p>
            <a:endParaRPr lang="zh-CN" altLang="en-US"/>
          </a:p>
        </p:txBody>
      </p:sp>
      <p:sp>
        <p:nvSpPr>
          <p:cNvPr id="4" name="灯片编号占位符 3"/>
          <p:cNvSpPr>
            <a:spLocks noGrp="1"/>
          </p:cNvSpPr>
          <p:nvPr>
            <p:ph type="sldNum" sz="quarter" idx="10"/>
          </p:nvPr>
        </p:nvSpPr>
        <p:spPr/>
        <p:txBody>
          <a:bodyPr/>
          <a:lstStyle/>
          <a:p>
            <a:fld id="{6D3ECC8E-713B-43DB-9E98-DADAF6EED59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509AEFDA-ABF5-4D7B-974B-B6EB1B314E0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464B9C-8245-4DA3-AD90-A01B8FB10F31}"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09AEFDA-ABF5-4D7B-974B-B6EB1B314E0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464B9C-8245-4DA3-AD90-A01B8FB10F31}"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09AEFDA-ABF5-4D7B-974B-B6EB1B314E0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464B9C-8245-4DA3-AD90-A01B8FB10F31}"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09AEFDA-ABF5-4D7B-974B-B6EB1B314E0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464B9C-8245-4DA3-AD90-A01B8FB10F31}"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endParaRPr lang="zh-CN" altLang="en-US" smtClean="0"/>
          </a:p>
        </p:txBody>
      </p:sp>
      <p:sp>
        <p:nvSpPr>
          <p:cNvPr id="4" name="日期占位符 3"/>
          <p:cNvSpPr>
            <a:spLocks noGrp="1"/>
          </p:cNvSpPr>
          <p:nvPr>
            <p:ph type="dt" sz="half" idx="10"/>
          </p:nvPr>
        </p:nvSpPr>
        <p:spPr/>
        <p:txBody>
          <a:bodyPr/>
          <a:lstStyle/>
          <a:p>
            <a:fld id="{509AEFDA-ABF5-4D7B-974B-B6EB1B314E0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464B9C-8245-4DA3-AD90-A01B8FB10F31}"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09AEFDA-ABF5-4D7B-974B-B6EB1B314E0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464B9C-8245-4DA3-AD90-A01B8FB10F3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09AEFDA-ABF5-4D7B-974B-B6EB1B314E0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4464B9C-8245-4DA3-AD90-A01B8FB10F3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09AEFDA-ABF5-4D7B-974B-B6EB1B314E0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4464B9C-8245-4DA3-AD90-A01B8FB10F3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09AEFDA-ABF5-4D7B-974B-B6EB1B314E0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4464B9C-8245-4DA3-AD90-A01B8FB10F31}"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509AEFDA-ABF5-4D7B-974B-B6EB1B314E0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464B9C-8245-4DA3-AD90-A01B8FB10F3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509AEFDA-ABF5-4D7B-974B-B6EB1B314E0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464B9C-8245-4DA3-AD90-A01B8FB10F3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9AEFDA-ABF5-4D7B-974B-B6EB1B314E0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464B9C-8245-4DA3-AD90-A01B8FB10F31}" type="slidenum">
              <a:rPr lang="zh-CN" altLang="en-US" smtClean="0"/>
            </a:fld>
            <a:endParaRPr lang="zh-CN" altLang="en-US"/>
          </a:p>
        </p:txBody>
      </p:sp>
      <p:pic>
        <p:nvPicPr>
          <p:cNvPr id="7" name="图片 6"/>
          <p:cNvPicPr>
            <a:picLocks noChangeAspect="1"/>
          </p:cNvPicPr>
          <p:nvPr userDrawn="1"/>
        </p:nvPicPr>
        <p:blipFill>
          <a:blip r:embed="rId13" cstate="print"/>
          <a:stretch>
            <a:fillRect/>
          </a:stretch>
        </p:blipFill>
        <p:spPr>
          <a:xfrm>
            <a:off x="-1" y="0"/>
            <a:ext cx="12192002"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8.png"/><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tags" Target="../tags/tag15.xml"/><Relationship Id="rId1" Type="http://schemas.openxmlformats.org/officeDocument/2006/relationships/tags" Target="../tags/tag14.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tags" Target="../tags/tag17.xml"/><Relationship Id="rId1" Type="http://schemas.openxmlformats.org/officeDocument/2006/relationships/tags" Target="../tags/tag16.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0.png"/><Relationship Id="rId3" Type="http://schemas.openxmlformats.org/officeDocument/2006/relationships/image" Target="../media/image21.png"/><Relationship Id="rId2" Type="http://schemas.openxmlformats.org/officeDocument/2006/relationships/tags" Target="../tags/tag19.xml"/><Relationship Id="rId1" Type="http://schemas.openxmlformats.org/officeDocument/2006/relationships/tags" Target="../tags/tag18.xml"/></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tags" Target="../tags/tag21.xml"/><Relationship Id="rId1" Type="http://schemas.openxmlformats.org/officeDocument/2006/relationships/tags" Target="../tags/tag20.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5.png"/><Relationship Id="rId2" Type="http://schemas.openxmlformats.org/officeDocument/2006/relationships/tags" Target="../tags/tag23.xml"/><Relationship Id="rId1" Type="http://schemas.openxmlformats.org/officeDocument/2006/relationships/tags" Target="../tags/tag22.xml"/></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30.png"/><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tags" Target="../tags/tag25.xml"/><Relationship Id="rId1" Type="http://schemas.openxmlformats.org/officeDocument/2006/relationships/tags" Target="../tags/tag24.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1.png"/><Relationship Id="rId2" Type="http://schemas.openxmlformats.org/officeDocument/2006/relationships/tags" Target="../tags/tag27.xml"/><Relationship Id="rId1" Type="http://schemas.openxmlformats.org/officeDocument/2006/relationships/tags" Target="../tags/tag26.xml"/></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tags" Target="../tags/tag29.xml"/><Relationship Id="rId1" Type="http://schemas.openxmlformats.org/officeDocument/2006/relationships/tags" Target="../tags/tag28.xml"/></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tags" Target="../tags/tag31.xml"/><Relationship Id="rId1" Type="http://schemas.openxmlformats.org/officeDocument/2006/relationships/tags" Target="../tags/tag30.xml"/></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44.png"/><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tags" Target="../tags/tag33.xml"/><Relationship Id="rId1" Type="http://schemas.openxmlformats.org/officeDocument/2006/relationships/tags" Target="../tags/tag3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3" Type="http://schemas.openxmlformats.org/officeDocument/2006/relationships/image" Target="../media/image45.png"/><Relationship Id="rId2" Type="http://schemas.openxmlformats.org/officeDocument/2006/relationships/tags" Target="../tags/tag35.xml"/><Relationship Id="rId1" Type="http://schemas.openxmlformats.org/officeDocument/2006/relationships/tags" Target="../tags/tag34.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7.xml"/><Relationship Id="rId1" Type="http://schemas.openxmlformats.org/officeDocument/2006/relationships/tags" Target="../tags/tag36.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9.png"/><Relationship Id="rId2" Type="http://schemas.openxmlformats.org/officeDocument/2006/relationships/tags" Target="../tags/tag39.xml"/><Relationship Id="rId1" Type="http://schemas.openxmlformats.org/officeDocument/2006/relationships/tags" Target="../tags/tag38.xml"/></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tags" Target="../tags/tag41.xml"/><Relationship Id="rId1" Type="http://schemas.openxmlformats.org/officeDocument/2006/relationships/tags" Target="../tags/tag40.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4.png"/><Relationship Id="rId2" Type="http://schemas.openxmlformats.org/officeDocument/2006/relationships/tags" Target="../tags/tag43.xml"/><Relationship Id="rId1" Type="http://schemas.openxmlformats.org/officeDocument/2006/relationships/tags" Target="../tags/tag42.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5.png"/><Relationship Id="rId2" Type="http://schemas.openxmlformats.org/officeDocument/2006/relationships/tags" Target="../tags/tag45.xml"/><Relationship Id="rId1" Type="http://schemas.openxmlformats.org/officeDocument/2006/relationships/tags" Target="../tags/tag44.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7.xml"/><Relationship Id="rId1" Type="http://schemas.openxmlformats.org/officeDocument/2006/relationships/tags" Target="../tags/tag46.xml"/></Relationships>
</file>

<file path=ppt/slides/_rels/slide29.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tags" Target="../tags/tag49.xml"/><Relationship Id="rId1" Type="http://schemas.openxmlformats.org/officeDocument/2006/relationships/tags" Target="../tags/tag48.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1.png"/><Relationship Id="rId3" Type="http://schemas.openxmlformats.org/officeDocument/2006/relationships/image" Target="../media/image60.png"/><Relationship Id="rId2" Type="http://schemas.openxmlformats.org/officeDocument/2006/relationships/tags" Target="../tags/tag51.xml"/><Relationship Id="rId1" Type="http://schemas.openxmlformats.org/officeDocument/2006/relationships/tags" Target="../tags/tag50.xml"/></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 Id="rId3" Type="http://schemas.openxmlformats.org/officeDocument/2006/relationships/image" Target="../media/image62.png"/><Relationship Id="rId2" Type="http://schemas.openxmlformats.org/officeDocument/2006/relationships/tags" Target="../tags/tag53.xml"/><Relationship Id="rId1" Type="http://schemas.openxmlformats.org/officeDocument/2006/relationships/tags" Target="../tags/tag52.xml"/></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6.png"/><Relationship Id="rId3" Type="http://schemas.openxmlformats.org/officeDocument/2006/relationships/image" Target="../media/image65.png"/><Relationship Id="rId2" Type="http://schemas.openxmlformats.org/officeDocument/2006/relationships/tags" Target="../tags/tag55.xml"/><Relationship Id="rId1" Type="http://schemas.openxmlformats.org/officeDocument/2006/relationships/tags" Target="../tags/tag54.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7.xml"/><Relationship Id="rId1" Type="http://schemas.openxmlformats.org/officeDocument/2006/relationships/tags" Target="../tags/tag56.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7.png"/><Relationship Id="rId2" Type="http://schemas.openxmlformats.org/officeDocument/2006/relationships/tags" Target="../tags/tag59.xml"/><Relationship Id="rId1" Type="http://schemas.openxmlformats.org/officeDocument/2006/relationships/tags" Target="../tags/tag58.xml"/></Relationships>
</file>

<file path=ppt/slides/_rels/slide3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3" Type="http://schemas.openxmlformats.org/officeDocument/2006/relationships/image" Target="../media/image68.png"/><Relationship Id="rId2" Type="http://schemas.openxmlformats.org/officeDocument/2006/relationships/tags" Target="../tags/tag61.xml"/><Relationship Id="rId1" Type="http://schemas.openxmlformats.org/officeDocument/2006/relationships/tags" Target="../tags/tag60.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3.xml"/><Relationship Id="rId1" Type="http://schemas.openxmlformats.org/officeDocument/2006/relationships/tags" Target="../tags/tag6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5.xml"/><Relationship Id="rId1" Type="http://schemas.openxmlformats.org/officeDocument/2006/relationships/tags" Target="../tags/tag64.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7.xml"/><Relationship Id="rId1" Type="http://schemas.openxmlformats.org/officeDocument/2006/relationships/tags" Target="../tags/tag66.xml"/></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3.png"/><Relationship Id="rId3" Type="http://schemas.openxmlformats.org/officeDocument/2006/relationships/image" Target="../media/image72.png"/><Relationship Id="rId2" Type="http://schemas.openxmlformats.org/officeDocument/2006/relationships/tags" Target="../tags/tag69.xml"/><Relationship Id="rId1" Type="http://schemas.openxmlformats.org/officeDocument/2006/relationships/tags" Target="../tags/tag68.xml"/></Relationships>
</file>

<file path=ppt/slides/_rels/slide4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78.png"/><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3" Type="http://schemas.openxmlformats.org/officeDocument/2006/relationships/image" Target="../media/image74.png"/><Relationship Id="rId2" Type="http://schemas.openxmlformats.org/officeDocument/2006/relationships/tags" Target="../tags/tag71.xml"/><Relationship Id="rId1" Type="http://schemas.openxmlformats.org/officeDocument/2006/relationships/tags" Target="../tags/tag70.xml"/></Relationships>
</file>

<file path=ppt/slides/_rels/slide4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0.png"/><Relationship Id="rId3" Type="http://schemas.openxmlformats.org/officeDocument/2006/relationships/image" Target="../media/image79.png"/><Relationship Id="rId2" Type="http://schemas.openxmlformats.org/officeDocument/2006/relationships/tags" Target="../tags/tag73.xml"/><Relationship Id="rId1" Type="http://schemas.openxmlformats.org/officeDocument/2006/relationships/tags" Target="../tags/tag72.xml"/></Relationships>
</file>

<file path=ppt/slides/_rels/slide4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2.png"/><Relationship Id="rId3" Type="http://schemas.openxmlformats.org/officeDocument/2006/relationships/image" Target="../media/image81.png"/><Relationship Id="rId2" Type="http://schemas.openxmlformats.org/officeDocument/2006/relationships/tags" Target="../tags/tag75.xml"/><Relationship Id="rId1" Type="http://schemas.openxmlformats.org/officeDocument/2006/relationships/tags" Target="../tags/tag74.xml"/></Relationships>
</file>

<file path=ppt/slides/_rels/slide4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4.png"/><Relationship Id="rId3" Type="http://schemas.openxmlformats.org/officeDocument/2006/relationships/image" Target="../media/image83.png"/><Relationship Id="rId2" Type="http://schemas.openxmlformats.org/officeDocument/2006/relationships/tags" Target="../tags/tag77.xml"/><Relationship Id="rId1" Type="http://schemas.openxmlformats.org/officeDocument/2006/relationships/tags" Target="../tags/tag76.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9.xml"/><Relationship Id="rId1" Type="http://schemas.openxmlformats.org/officeDocument/2006/relationships/tags" Target="../tags/tag78.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tags" Target="../tags/tag5.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tags" Target="../tags/tag7.xml"/><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tags" Target="../tags/tag9.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png"/><Relationship Id="rId2" Type="http://schemas.openxmlformats.org/officeDocument/2006/relationships/tags" Target="../tags/tag11.xml"/><Relationship Id="rId1" Type="http://schemas.openxmlformats.org/officeDocument/2006/relationships/tags" Target="../tags/tag10.xml"/></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tags" Target="../tags/tag13.xml"/><Relationship Id="rId1" Type="http://schemas.openxmlformats.org/officeDocument/2006/relationships/tags" Target="../tags/tag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stretch>
            <a:fillRect/>
          </a:stretch>
        </p:blipFill>
        <p:spPr>
          <a:xfrm>
            <a:off x="0" y="0"/>
            <a:ext cx="12192000" cy="6858000"/>
          </a:xfrm>
          <a:prstGeom prst="rect">
            <a:avLst/>
          </a:prstGeom>
        </p:spPr>
      </p:pic>
      <p:sp>
        <p:nvSpPr>
          <p:cNvPr id="5" name="文本框 4"/>
          <p:cNvSpPr txBox="1"/>
          <p:nvPr/>
        </p:nvSpPr>
        <p:spPr>
          <a:xfrm>
            <a:off x="2235200" y="3952883"/>
            <a:ext cx="7721600" cy="829945"/>
          </a:xfrm>
          <a:prstGeom prst="rect">
            <a:avLst/>
          </a:prstGeom>
          <a:noFill/>
        </p:spPr>
        <p:txBody>
          <a:bodyPr wrap="square" rtlCol="0">
            <a:spAutoFit/>
          </a:bodyPr>
          <a:lstStyle/>
          <a:p>
            <a:pPr algn="ctr"/>
            <a:r>
              <a:rPr lang="zh-CN" sz="4800" b="1" smtClean="0">
                <a:solidFill>
                  <a:srgbClr val="4B7FB1"/>
                </a:solidFill>
                <a:latin typeface="方正正纤黑简体" panose="02000000000000000000" pitchFamily="2" charset="-122"/>
                <a:ea typeface="方正正纤黑简体" panose="02000000000000000000" pitchFamily="2" charset="-122"/>
              </a:rPr>
              <a:t>图表示学习</a:t>
            </a:r>
            <a:endParaRPr lang="zh-CN" sz="4800" b="1" smtClean="0">
              <a:solidFill>
                <a:srgbClr val="4B7FB1"/>
              </a:solidFill>
              <a:latin typeface="方正正纤黑简体" panose="02000000000000000000" pitchFamily="2" charset="-122"/>
              <a:ea typeface="方正正纤黑简体" panose="02000000000000000000" pitchFamily="2" charset="-122"/>
            </a:endParaRPr>
          </a:p>
        </p:txBody>
      </p:sp>
      <p:cxnSp>
        <p:nvCxnSpPr>
          <p:cNvPr id="10" name="直接连接符 9"/>
          <p:cNvCxnSpPr/>
          <p:nvPr/>
        </p:nvCxnSpPr>
        <p:spPr>
          <a:xfrm>
            <a:off x="2468880" y="5047031"/>
            <a:ext cx="7284720" cy="0"/>
          </a:xfrm>
          <a:prstGeom prst="line">
            <a:avLst/>
          </a:prstGeom>
          <a:ln w="9525">
            <a:solidFill>
              <a:srgbClr val="4B7FB1"/>
            </a:solidFill>
            <a:prstDash val="dash"/>
          </a:ln>
        </p:spPr>
        <p:style>
          <a:lnRef idx="1">
            <a:schemeClr val="accent1"/>
          </a:lnRef>
          <a:fillRef idx="0">
            <a:schemeClr val="accent1"/>
          </a:fillRef>
          <a:effectRef idx="0">
            <a:schemeClr val="accent1"/>
          </a:effectRef>
          <a:fontRef idx="minor">
            <a:schemeClr val="tx1"/>
          </a:fontRef>
        </p:style>
      </p:cxnSp>
      <p:sp>
        <p:nvSpPr>
          <p:cNvPr id="11" name="PA_矩形 16"/>
          <p:cNvSpPr/>
          <p:nvPr>
            <p:custDataLst>
              <p:tags r:id="rId2"/>
            </p:custDataLst>
          </p:nvPr>
        </p:nvSpPr>
        <p:spPr>
          <a:xfrm>
            <a:off x="3097198" y="5098124"/>
            <a:ext cx="2218084" cy="386080"/>
          </a:xfrm>
          <a:prstGeom prst="rect">
            <a:avLst/>
          </a:prstGeom>
        </p:spPr>
        <p:txBody>
          <a:bodyPr wrap="square">
            <a:spAutoFit/>
          </a:bodyPr>
          <a:lstStyle/>
          <a:p>
            <a:pPr lvl="0" algn="ctr">
              <a:lnSpc>
                <a:spcPct val="120000"/>
              </a:lnSpc>
              <a:defRPr/>
            </a:pPr>
            <a:r>
              <a:rPr lang="zh-CN" altLang="en-US" sz="1600" dirty="0">
                <a:solidFill>
                  <a:srgbClr val="4B7FB1"/>
                </a:solidFill>
                <a:latin typeface="微软雅黑 Light" panose="020B0502040204020203" pitchFamily="34" charset="-122"/>
                <a:ea typeface="微软雅黑 Light" panose="020B0502040204020203" pitchFamily="34" charset="-122"/>
              </a:rPr>
              <a:t>答辩人</a:t>
            </a:r>
            <a:r>
              <a:rPr lang="zh-CN" altLang="en-US" sz="1600" dirty="0" smtClean="0">
                <a:solidFill>
                  <a:srgbClr val="4B7FB1"/>
                </a:solidFill>
                <a:latin typeface="微软雅黑 Light" panose="020B0502040204020203" pitchFamily="34" charset="-122"/>
                <a:ea typeface="微软雅黑 Light" panose="020B0502040204020203" pitchFamily="34" charset="-122"/>
              </a:rPr>
              <a:t>：</a:t>
            </a:r>
            <a:r>
              <a:rPr lang="zh-CN" altLang="en-US" sz="1600" dirty="0">
                <a:solidFill>
                  <a:srgbClr val="4B7FB1"/>
                </a:solidFill>
                <a:latin typeface="微软雅黑 Light" panose="020B0502040204020203" pitchFamily="34" charset="-122"/>
                <a:ea typeface="微软雅黑 Light" panose="020B0502040204020203" pitchFamily="34" charset="-122"/>
              </a:rPr>
              <a:t>赵羽茜</a:t>
            </a:r>
            <a:endParaRPr lang="zh-CN" altLang="en-US" sz="1600" dirty="0">
              <a:solidFill>
                <a:srgbClr val="4B7FB1"/>
              </a:solidFill>
              <a:latin typeface="微软雅黑 Light" panose="020B0502040204020203" pitchFamily="34" charset="-122"/>
              <a:ea typeface="微软雅黑 Light" panose="020B0502040204020203" pitchFamily="34" charset="-122"/>
            </a:endParaRPr>
          </a:p>
        </p:txBody>
      </p:sp>
      <p:sp>
        <p:nvSpPr>
          <p:cNvPr id="12" name="PA_矩形 17"/>
          <p:cNvSpPr/>
          <p:nvPr>
            <p:custDataLst>
              <p:tags r:id="rId3"/>
            </p:custDataLst>
          </p:nvPr>
        </p:nvSpPr>
        <p:spPr>
          <a:xfrm>
            <a:off x="7122463" y="5098124"/>
            <a:ext cx="1972339" cy="386080"/>
          </a:xfrm>
          <a:prstGeom prst="rect">
            <a:avLst/>
          </a:prstGeom>
        </p:spPr>
        <p:txBody>
          <a:bodyPr wrap="square">
            <a:spAutoFit/>
          </a:bodyPr>
          <a:lstStyle/>
          <a:p>
            <a:pPr lvl="0" algn="ctr">
              <a:lnSpc>
                <a:spcPct val="120000"/>
              </a:lnSpc>
              <a:defRPr/>
            </a:pPr>
            <a:r>
              <a:rPr lang="zh-CN" altLang="en-US" sz="1600" dirty="0">
                <a:solidFill>
                  <a:srgbClr val="4B7FB1"/>
                </a:solidFill>
                <a:latin typeface="微软雅黑 Light" panose="020B0502040204020203" pitchFamily="34" charset="-122"/>
                <a:ea typeface="微软雅黑 Light" panose="020B0502040204020203" pitchFamily="34" charset="-122"/>
              </a:rPr>
              <a:t>导师</a:t>
            </a:r>
            <a:r>
              <a:rPr lang="zh-CN" altLang="en-US" sz="1600" dirty="0" smtClean="0">
                <a:solidFill>
                  <a:srgbClr val="4B7FB1"/>
                </a:solidFill>
                <a:latin typeface="微软雅黑 Light" panose="020B0502040204020203" pitchFamily="34" charset="-122"/>
                <a:ea typeface="微软雅黑 Light" panose="020B0502040204020203" pitchFamily="34" charset="-122"/>
              </a:rPr>
              <a:t>：张明卫</a:t>
            </a:r>
            <a:endParaRPr lang="zh-CN" altLang="en-US" sz="1600" dirty="0">
              <a:solidFill>
                <a:srgbClr val="4B7FB1"/>
              </a:solidFill>
              <a:latin typeface="微软雅黑 Light" panose="020B0502040204020203" pitchFamily="34" charset="-122"/>
              <a:ea typeface="微软雅黑 Light" panose="020B0502040204020203" pitchFamily="34" charset="-122"/>
            </a:endParaRPr>
          </a:p>
        </p:txBody>
      </p:sp>
    </p:spTree>
    <p:custDataLst>
      <p:tags r:id="rId4"/>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238760"/>
            <a:ext cx="5170170" cy="568960"/>
            <a:chOff x="1" y="238656"/>
            <a:chExt cx="2139695" cy="568740"/>
          </a:xfrm>
          <a:solidFill>
            <a:srgbClr val="4B7FB1"/>
          </a:solidFill>
        </p:grpSpPr>
        <p:sp>
          <p:nvSpPr>
            <p:cNvPr id="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167640" y="292100"/>
            <a:ext cx="5666740" cy="460375"/>
          </a:xfrm>
          <a:prstGeom prst="rect">
            <a:avLst/>
          </a:prstGeom>
          <a:noFill/>
        </p:spPr>
        <p:txBody>
          <a:bodyPr wrap="square" rtlCol="0">
            <a:spAutoFit/>
          </a:bodyPr>
          <a:lstStyle/>
          <a:p>
            <a:r>
              <a:rPr lang="zh-CN" altLang="en-US" sz="2400">
                <a:latin typeface="华文中宋" panose="02010600040101010101" charset="-122"/>
                <a:ea typeface="华文中宋" panose="02010600040101010101" charset="-122"/>
                <a:cs typeface="华文中宋" panose="02010600040101010101" charset="-122"/>
                <a:sym typeface="+mn-ea"/>
              </a:rPr>
              <a:t>Hierarchical Softmax（</a:t>
            </a:r>
            <a:r>
              <a:rPr lang="en-US" altLang="zh-CN" sz="2400">
                <a:latin typeface="华文中宋" panose="02010600040101010101" charset="-122"/>
                <a:ea typeface="华文中宋" panose="02010600040101010101" charset="-122"/>
                <a:cs typeface="华文中宋" panose="02010600040101010101" charset="-122"/>
                <a:sym typeface="+mn-ea"/>
              </a:rPr>
              <a:t>CBOW</a:t>
            </a:r>
            <a:r>
              <a:rPr lang="zh-CN" altLang="en-US" sz="2400">
                <a:latin typeface="华文中宋" panose="02010600040101010101" charset="-122"/>
                <a:ea typeface="华文中宋" panose="02010600040101010101" charset="-122"/>
                <a:cs typeface="华文中宋" panose="02010600040101010101" charset="-122"/>
                <a:sym typeface="+mn-ea"/>
              </a:rPr>
              <a:t>）</a:t>
            </a:r>
            <a:endParaRPr lang="zh-CN" altLang="en-US" sz="2400" b="1" dirty="0">
              <a:solidFill>
                <a:schemeClr val="bg1"/>
              </a:solidFill>
              <a:latin typeface="华文中宋" panose="02010600040101010101" charset="-122"/>
              <a:ea typeface="华文中宋" panose="02010600040101010101" charset="-122"/>
              <a:cs typeface="华文中宋" panose="02010600040101010101" charset="-122"/>
              <a:sym typeface="+mn-ea"/>
            </a:endParaRPr>
          </a:p>
        </p:txBody>
      </p:sp>
      <p:pic>
        <p:nvPicPr>
          <p:cNvPr id="6" name="图片 5"/>
          <p:cNvPicPr>
            <a:picLocks noChangeAspect="1"/>
          </p:cNvPicPr>
          <p:nvPr/>
        </p:nvPicPr>
        <p:blipFill>
          <a:blip r:embed="rId3"/>
          <a:stretch>
            <a:fillRect/>
          </a:stretch>
        </p:blipFill>
        <p:spPr>
          <a:xfrm>
            <a:off x="257175" y="962025"/>
            <a:ext cx="8739505" cy="5725795"/>
          </a:xfrm>
          <a:prstGeom prst="rect">
            <a:avLst/>
          </a:prstGeom>
        </p:spPr>
      </p:pic>
      <p:sp>
        <p:nvSpPr>
          <p:cNvPr id="7" name="文本框 6"/>
          <p:cNvSpPr txBox="1"/>
          <p:nvPr/>
        </p:nvSpPr>
        <p:spPr>
          <a:xfrm>
            <a:off x="5501005" y="408940"/>
            <a:ext cx="4966970" cy="553085"/>
          </a:xfrm>
          <a:prstGeom prst="rect">
            <a:avLst/>
          </a:prstGeom>
          <a:noFill/>
        </p:spPr>
        <p:txBody>
          <a:bodyPr wrap="square" rtlCol="0">
            <a:spAutoFit/>
          </a:bodyPr>
          <a:p>
            <a:pPr fontAlgn="auto">
              <a:lnSpc>
                <a:spcPct val="150000"/>
              </a:lnSpc>
            </a:pPr>
            <a:r>
              <a:rPr lang="zh-CN" sz="2000">
                <a:latin typeface="华文中宋" panose="02010600040101010101" charset="-122"/>
                <a:ea typeface="华文中宋" panose="02010600040101010101" charset="-122"/>
                <a:cs typeface="华文中宋" panose="02010600040101010101" charset="-122"/>
              </a:rPr>
              <a:t>二分类：定义左侧为负类，右侧为正类</a:t>
            </a:r>
            <a:endParaRPr lang="zh-CN" sz="2000">
              <a:latin typeface="华文中宋" panose="02010600040101010101" charset="-122"/>
              <a:ea typeface="华文中宋" panose="02010600040101010101" charset="-122"/>
              <a:cs typeface="华文中宋" panose="02010600040101010101" charset="-122"/>
            </a:endParaRPr>
          </a:p>
        </p:txBody>
      </p:sp>
      <p:pic>
        <p:nvPicPr>
          <p:cNvPr id="8" name="图片 7"/>
          <p:cNvPicPr>
            <a:picLocks noChangeAspect="1"/>
          </p:cNvPicPr>
          <p:nvPr/>
        </p:nvPicPr>
        <p:blipFill>
          <a:blip r:embed="rId4"/>
          <a:stretch>
            <a:fillRect/>
          </a:stretch>
        </p:blipFill>
        <p:spPr>
          <a:xfrm>
            <a:off x="9600565" y="1760220"/>
            <a:ext cx="1996440" cy="556260"/>
          </a:xfrm>
          <a:prstGeom prst="rect">
            <a:avLst/>
          </a:prstGeom>
        </p:spPr>
      </p:pic>
      <p:pic>
        <p:nvPicPr>
          <p:cNvPr id="9" name="图片 8"/>
          <p:cNvPicPr>
            <a:picLocks noChangeAspect="1"/>
          </p:cNvPicPr>
          <p:nvPr/>
        </p:nvPicPr>
        <p:blipFill>
          <a:blip r:embed="rId5"/>
          <a:stretch>
            <a:fillRect/>
          </a:stretch>
        </p:blipFill>
        <p:spPr>
          <a:xfrm>
            <a:off x="9731375" y="3098165"/>
            <a:ext cx="1614805" cy="462915"/>
          </a:xfrm>
          <a:prstGeom prst="rect">
            <a:avLst/>
          </a:prstGeom>
        </p:spPr>
      </p:pic>
      <p:sp>
        <p:nvSpPr>
          <p:cNvPr id="10" name="文本框 9"/>
          <p:cNvSpPr txBox="1"/>
          <p:nvPr/>
        </p:nvSpPr>
        <p:spPr>
          <a:xfrm>
            <a:off x="9180195" y="1069340"/>
            <a:ext cx="2165985" cy="1938020"/>
          </a:xfrm>
          <a:prstGeom prst="rect">
            <a:avLst/>
          </a:prstGeom>
          <a:noFill/>
        </p:spPr>
        <p:txBody>
          <a:bodyPr wrap="square" rtlCol="0">
            <a:spAutoFit/>
          </a:bodyPr>
          <a:p>
            <a:pPr fontAlgn="auto">
              <a:lnSpc>
                <a:spcPct val="150000"/>
              </a:lnSpc>
            </a:pPr>
            <a:r>
              <a:rPr lang="zh-CN" sz="2000">
                <a:latin typeface="华文中宋" panose="02010600040101010101" charset="-122"/>
                <a:ea typeface="华文中宋" panose="02010600040101010101" charset="-122"/>
                <a:cs typeface="华文中宋" panose="02010600040101010101" charset="-122"/>
              </a:rPr>
              <a:t>被分为正例概率：</a:t>
            </a:r>
            <a:endParaRPr lang="zh-CN" sz="2000">
              <a:latin typeface="华文中宋" panose="02010600040101010101" charset="-122"/>
              <a:ea typeface="华文中宋" panose="02010600040101010101" charset="-122"/>
              <a:cs typeface="华文中宋" panose="02010600040101010101" charset="-122"/>
            </a:endParaRPr>
          </a:p>
          <a:p>
            <a:pPr fontAlgn="auto">
              <a:lnSpc>
                <a:spcPct val="150000"/>
              </a:lnSpc>
            </a:pPr>
            <a:endParaRPr lang="zh-CN" sz="2000">
              <a:latin typeface="华文中宋" panose="02010600040101010101" charset="-122"/>
              <a:ea typeface="华文中宋" panose="02010600040101010101" charset="-122"/>
              <a:cs typeface="华文中宋" panose="02010600040101010101" charset="-122"/>
            </a:endParaRPr>
          </a:p>
          <a:p>
            <a:pPr fontAlgn="auto">
              <a:lnSpc>
                <a:spcPct val="150000"/>
              </a:lnSpc>
            </a:pPr>
            <a:endParaRPr lang="zh-CN" sz="2000">
              <a:latin typeface="华文中宋" panose="02010600040101010101" charset="-122"/>
              <a:ea typeface="华文中宋" panose="02010600040101010101" charset="-122"/>
              <a:cs typeface="华文中宋" panose="02010600040101010101" charset="-122"/>
            </a:endParaRPr>
          </a:p>
          <a:p>
            <a:pPr fontAlgn="auto">
              <a:lnSpc>
                <a:spcPct val="150000"/>
              </a:lnSpc>
            </a:pPr>
            <a:r>
              <a:rPr lang="zh-CN" sz="2000">
                <a:latin typeface="华文中宋" panose="02010600040101010101" charset="-122"/>
                <a:ea typeface="华文中宋" panose="02010600040101010101" charset="-122"/>
                <a:cs typeface="华文中宋" panose="02010600040101010101" charset="-122"/>
              </a:rPr>
              <a:t>负例概率：</a:t>
            </a:r>
            <a:endParaRPr lang="en-US" altLang="zh-CN" sz="2000">
              <a:latin typeface="华文中宋" panose="02010600040101010101" charset="-122"/>
              <a:ea typeface="华文中宋" panose="02010600040101010101" charset="-122"/>
              <a:cs typeface="华文中宋" panose="02010600040101010101" charset="-122"/>
            </a:endParaRPr>
          </a:p>
        </p:txBody>
      </p:sp>
      <p:pic>
        <p:nvPicPr>
          <p:cNvPr id="11" name="图片 10"/>
          <p:cNvPicPr>
            <a:picLocks noChangeAspect="1"/>
          </p:cNvPicPr>
          <p:nvPr/>
        </p:nvPicPr>
        <p:blipFill>
          <a:blip r:embed="rId6"/>
          <a:srcRect l="5894" t="-1565" r="8638"/>
          <a:stretch>
            <a:fillRect/>
          </a:stretch>
        </p:blipFill>
        <p:spPr>
          <a:xfrm>
            <a:off x="8996680" y="3882390"/>
            <a:ext cx="3204210" cy="1648460"/>
          </a:xfrm>
          <a:prstGeom prst="rect">
            <a:avLst/>
          </a:prstGeom>
        </p:spPr>
      </p:pic>
      <p:pic>
        <p:nvPicPr>
          <p:cNvPr id="12" name="图片 11"/>
          <p:cNvPicPr>
            <a:picLocks noChangeAspect="1"/>
          </p:cNvPicPr>
          <p:nvPr/>
        </p:nvPicPr>
        <p:blipFill>
          <a:blip r:embed="rId7"/>
          <a:stretch>
            <a:fillRect/>
          </a:stretch>
        </p:blipFill>
        <p:spPr>
          <a:xfrm>
            <a:off x="8642350" y="5810885"/>
            <a:ext cx="3558540" cy="61722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238760"/>
            <a:ext cx="5170170" cy="568960"/>
            <a:chOff x="1" y="238656"/>
            <a:chExt cx="2139695" cy="568740"/>
          </a:xfrm>
          <a:solidFill>
            <a:srgbClr val="4B7FB1"/>
          </a:solidFill>
        </p:grpSpPr>
        <p:sp>
          <p:nvSpPr>
            <p:cNvPr id="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167640" y="292100"/>
            <a:ext cx="5666740" cy="460375"/>
          </a:xfrm>
          <a:prstGeom prst="rect">
            <a:avLst/>
          </a:prstGeom>
          <a:noFill/>
        </p:spPr>
        <p:txBody>
          <a:bodyPr wrap="square" rtlCol="0">
            <a:spAutoFit/>
          </a:bodyPr>
          <a:lstStyle/>
          <a:p>
            <a:r>
              <a:rPr lang="zh-CN" altLang="en-US" sz="2400">
                <a:latin typeface="华文中宋" panose="02010600040101010101" charset="-122"/>
                <a:ea typeface="华文中宋" panose="02010600040101010101" charset="-122"/>
                <a:cs typeface="华文中宋" panose="02010600040101010101" charset="-122"/>
                <a:sym typeface="+mn-ea"/>
              </a:rPr>
              <a:t>Hierarchical Softmax（</a:t>
            </a:r>
            <a:r>
              <a:rPr lang="en-US" altLang="zh-CN" sz="2400">
                <a:latin typeface="华文中宋" panose="02010600040101010101" charset="-122"/>
                <a:ea typeface="华文中宋" panose="02010600040101010101" charset="-122"/>
                <a:cs typeface="华文中宋" panose="02010600040101010101" charset="-122"/>
                <a:sym typeface="+mn-ea"/>
              </a:rPr>
              <a:t>CBOW</a:t>
            </a:r>
            <a:r>
              <a:rPr lang="zh-CN" altLang="en-US" sz="2400">
                <a:latin typeface="华文中宋" panose="02010600040101010101" charset="-122"/>
                <a:ea typeface="华文中宋" panose="02010600040101010101" charset="-122"/>
                <a:cs typeface="华文中宋" panose="02010600040101010101" charset="-122"/>
                <a:sym typeface="+mn-ea"/>
              </a:rPr>
              <a:t>）</a:t>
            </a:r>
            <a:endParaRPr lang="zh-CN" altLang="en-US" sz="2400" b="1" dirty="0">
              <a:solidFill>
                <a:schemeClr val="bg1"/>
              </a:solidFill>
              <a:latin typeface="华文中宋" panose="02010600040101010101" charset="-122"/>
              <a:ea typeface="华文中宋" panose="02010600040101010101" charset="-122"/>
              <a:cs typeface="华文中宋" panose="02010600040101010101" charset="-122"/>
              <a:sym typeface="+mn-ea"/>
            </a:endParaRPr>
          </a:p>
        </p:txBody>
      </p:sp>
      <p:pic>
        <p:nvPicPr>
          <p:cNvPr id="6" name="图片 5"/>
          <p:cNvPicPr>
            <a:picLocks noChangeAspect="1"/>
          </p:cNvPicPr>
          <p:nvPr/>
        </p:nvPicPr>
        <p:blipFill>
          <a:blip r:embed="rId3"/>
          <a:stretch>
            <a:fillRect/>
          </a:stretch>
        </p:blipFill>
        <p:spPr>
          <a:xfrm>
            <a:off x="723900" y="1024890"/>
            <a:ext cx="7519670" cy="4114800"/>
          </a:xfrm>
          <a:prstGeom prst="rect">
            <a:avLst/>
          </a:prstGeom>
        </p:spPr>
      </p:pic>
      <p:pic>
        <p:nvPicPr>
          <p:cNvPr id="7" name="图片 6"/>
          <p:cNvPicPr>
            <a:picLocks noChangeAspect="1"/>
          </p:cNvPicPr>
          <p:nvPr/>
        </p:nvPicPr>
        <p:blipFill>
          <a:blip r:embed="rId4"/>
          <a:stretch>
            <a:fillRect/>
          </a:stretch>
        </p:blipFill>
        <p:spPr>
          <a:xfrm>
            <a:off x="723900" y="5304790"/>
            <a:ext cx="7519670" cy="13868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238760"/>
            <a:ext cx="5170170" cy="568960"/>
            <a:chOff x="1" y="238656"/>
            <a:chExt cx="2139695" cy="568740"/>
          </a:xfrm>
          <a:solidFill>
            <a:srgbClr val="4B7FB1"/>
          </a:solidFill>
        </p:grpSpPr>
        <p:sp>
          <p:nvSpPr>
            <p:cNvPr id="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167640" y="292100"/>
            <a:ext cx="5666740" cy="460375"/>
          </a:xfrm>
          <a:prstGeom prst="rect">
            <a:avLst/>
          </a:prstGeom>
          <a:noFill/>
        </p:spPr>
        <p:txBody>
          <a:bodyPr wrap="square" rtlCol="0">
            <a:spAutoFit/>
          </a:bodyPr>
          <a:lstStyle/>
          <a:p>
            <a:r>
              <a:rPr lang="zh-CN" altLang="en-US" sz="2400">
                <a:latin typeface="华文中宋" panose="02010600040101010101" charset="-122"/>
                <a:ea typeface="华文中宋" panose="02010600040101010101" charset="-122"/>
                <a:cs typeface="华文中宋" panose="02010600040101010101" charset="-122"/>
                <a:sym typeface="+mn-ea"/>
              </a:rPr>
              <a:t>Hierarchical Softmax（</a:t>
            </a:r>
            <a:r>
              <a:rPr lang="en-US" altLang="zh-CN" sz="2400">
                <a:latin typeface="华文中宋" panose="02010600040101010101" charset="-122"/>
                <a:ea typeface="华文中宋" panose="02010600040101010101" charset="-122"/>
                <a:cs typeface="华文中宋" panose="02010600040101010101" charset="-122"/>
                <a:sym typeface="+mn-ea"/>
              </a:rPr>
              <a:t>CBOW</a:t>
            </a:r>
            <a:r>
              <a:rPr lang="zh-CN" altLang="en-US" sz="2400">
                <a:latin typeface="华文中宋" panose="02010600040101010101" charset="-122"/>
                <a:ea typeface="华文中宋" panose="02010600040101010101" charset="-122"/>
                <a:cs typeface="华文中宋" panose="02010600040101010101" charset="-122"/>
                <a:sym typeface="+mn-ea"/>
              </a:rPr>
              <a:t>）</a:t>
            </a:r>
            <a:endParaRPr lang="zh-CN" altLang="en-US" sz="2400" b="1" dirty="0">
              <a:solidFill>
                <a:schemeClr val="bg1"/>
              </a:solidFill>
              <a:latin typeface="华文中宋" panose="02010600040101010101" charset="-122"/>
              <a:ea typeface="华文中宋" panose="02010600040101010101" charset="-122"/>
              <a:cs typeface="华文中宋" panose="02010600040101010101" charset="-122"/>
              <a:sym typeface="+mn-ea"/>
            </a:endParaRPr>
          </a:p>
        </p:txBody>
      </p:sp>
      <p:sp>
        <p:nvSpPr>
          <p:cNvPr id="10" name="文本框 9"/>
          <p:cNvSpPr txBox="1"/>
          <p:nvPr/>
        </p:nvSpPr>
        <p:spPr>
          <a:xfrm>
            <a:off x="766445" y="998855"/>
            <a:ext cx="10619740" cy="1014730"/>
          </a:xfrm>
          <a:prstGeom prst="rect">
            <a:avLst/>
          </a:prstGeom>
          <a:noFill/>
        </p:spPr>
        <p:txBody>
          <a:bodyPr wrap="square" rtlCol="0">
            <a:spAutoFit/>
          </a:bodyPr>
          <a:p>
            <a:pPr fontAlgn="auto">
              <a:lnSpc>
                <a:spcPct val="150000"/>
              </a:lnSpc>
            </a:pPr>
            <a:r>
              <a:rPr lang="zh-CN" sz="2000">
                <a:latin typeface="华文中宋" panose="02010600040101010101" charset="-122"/>
                <a:ea typeface="华文中宋" panose="02010600040101010101" charset="-122"/>
                <a:cs typeface="华文中宋" panose="02010600040101010101" charset="-122"/>
              </a:rPr>
              <a:t>要最大化</a:t>
            </a:r>
            <a:r>
              <a:rPr lang="en-US" altLang="zh-CN" sz="2000">
                <a:latin typeface="华文中宋" panose="02010600040101010101" charset="-122"/>
                <a:ea typeface="华文中宋" panose="02010600040101010101" charset="-122"/>
                <a:cs typeface="华文中宋" panose="02010600040101010101" charset="-122"/>
              </a:rPr>
              <a:t>L</a:t>
            </a:r>
            <a:r>
              <a:rPr lang="zh-CN" sz="2000">
                <a:latin typeface="华文中宋" panose="02010600040101010101" charset="-122"/>
                <a:ea typeface="华文中宋" panose="02010600040101010101" charset="-122"/>
                <a:cs typeface="华文中宋" panose="02010600040101010101" charset="-122"/>
              </a:rPr>
              <a:t>：（采用随机梯度上升）</a:t>
            </a:r>
            <a:endParaRPr lang="zh-CN" sz="2000">
              <a:latin typeface="华文中宋" panose="02010600040101010101" charset="-122"/>
              <a:ea typeface="华文中宋" panose="02010600040101010101" charset="-122"/>
              <a:cs typeface="华文中宋" panose="02010600040101010101" charset="-122"/>
            </a:endParaRPr>
          </a:p>
          <a:p>
            <a:pPr fontAlgn="auto">
              <a:lnSpc>
                <a:spcPct val="150000"/>
              </a:lnSpc>
            </a:pPr>
            <a:endParaRPr lang="en-US" altLang="zh-CN" sz="2000">
              <a:latin typeface="华文中宋" panose="02010600040101010101" charset="-122"/>
              <a:ea typeface="华文中宋" panose="02010600040101010101" charset="-122"/>
              <a:cs typeface="华文中宋" panose="02010600040101010101" charset="-122"/>
            </a:endParaRPr>
          </a:p>
        </p:txBody>
      </p:sp>
      <p:pic>
        <p:nvPicPr>
          <p:cNvPr id="6" name="图片 5"/>
          <p:cNvPicPr>
            <a:picLocks noChangeAspect="1"/>
          </p:cNvPicPr>
          <p:nvPr/>
        </p:nvPicPr>
        <p:blipFill>
          <a:blip r:embed="rId3"/>
          <a:stretch>
            <a:fillRect/>
          </a:stretch>
        </p:blipFill>
        <p:spPr>
          <a:xfrm>
            <a:off x="863600" y="3420745"/>
            <a:ext cx="10612755" cy="3261360"/>
          </a:xfrm>
          <a:prstGeom prst="rect">
            <a:avLst/>
          </a:prstGeom>
        </p:spPr>
      </p:pic>
      <p:pic>
        <p:nvPicPr>
          <p:cNvPr id="7" name="图片 6"/>
          <p:cNvPicPr>
            <a:picLocks noChangeAspect="1"/>
          </p:cNvPicPr>
          <p:nvPr/>
        </p:nvPicPr>
        <p:blipFill>
          <a:blip r:embed="rId4"/>
          <a:stretch>
            <a:fillRect/>
          </a:stretch>
        </p:blipFill>
        <p:spPr>
          <a:xfrm>
            <a:off x="1489710" y="1707515"/>
            <a:ext cx="7519670" cy="13868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238760"/>
            <a:ext cx="5170170" cy="568960"/>
            <a:chOff x="1" y="238656"/>
            <a:chExt cx="2139695" cy="568740"/>
          </a:xfrm>
          <a:solidFill>
            <a:srgbClr val="4B7FB1"/>
          </a:solidFill>
        </p:grpSpPr>
        <p:sp>
          <p:nvSpPr>
            <p:cNvPr id="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167640" y="292100"/>
            <a:ext cx="5666740" cy="460375"/>
          </a:xfrm>
          <a:prstGeom prst="rect">
            <a:avLst/>
          </a:prstGeom>
          <a:noFill/>
        </p:spPr>
        <p:txBody>
          <a:bodyPr wrap="square" rtlCol="0">
            <a:spAutoFit/>
          </a:bodyPr>
          <a:lstStyle/>
          <a:p>
            <a:r>
              <a:rPr lang="zh-CN" altLang="en-US" sz="2400">
                <a:latin typeface="华文中宋" panose="02010600040101010101" charset="-122"/>
                <a:ea typeface="华文中宋" panose="02010600040101010101" charset="-122"/>
                <a:cs typeface="华文中宋" panose="02010600040101010101" charset="-122"/>
                <a:sym typeface="+mn-ea"/>
              </a:rPr>
              <a:t>Hierarchical Softmax（</a:t>
            </a:r>
            <a:r>
              <a:rPr lang="en-US" altLang="zh-CN" sz="2400">
                <a:latin typeface="华文中宋" panose="02010600040101010101" charset="-122"/>
                <a:ea typeface="华文中宋" panose="02010600040101010101" charset="-122"/>
                <a:cs typeface="华文中宋" panose="02010600040101010101" charset="-122"/>
                <a:sym typeface="+mn-ea"/>
              </a:rPr>
              <a:t>CBOW</a:t>
            </a:r>
            <a:r>
              <a:rPr lang="zh-CN" altLang="en-US" sz="2400">
                <a:latin typeface="华文中宋" panose="02010600040101010101" charset="-122"/>
                <a:ea typeface="华文中宋" panose="02010600040101010101" charset="-122"/>
                <a:cs typeface="华文中宋" panose="02010600040101010101" charset="-122"/>
                <a:sym typeface="+mn-ea"/>
              </a:rPr>
              <a:t>）</a:t>
            </a:r>
            <a:endParaRPr lang="zh-CN" altLang="en-US" sz="2400" b="1" dirty="0">
              <a:solidFill>
                <a:schemeClr val="bg1"/>
              </a:solidFill>
              <a:latin typeface="华文中宋" panose="02010600040101010101" charset="-122"/>
              <a:ea typeface="华文中宋" panose="02010600040101010101" charset="-122"/>
              <a:cs typeface="华文中宋" panose="02010600040101010101" charset="-122"/>
              <a:sym typeface="+mn-ea"/>
            </a:endParaRPr>
          </a:p>
        </p:txBody>
      </p:sp>
      <p:pic>
        <p:nvPicPr>
          <p:cNvPr id="6" name="图片 5"/>
          <p:cNvPicPr>
            <a:picLocks noChangeAspect="1"/>
          </p:cNvPicPr>
          <p:nvPr/>
        </p:nvPicPr>
        <p:blipFill>
          <a:blip r:embed="rId3"/>
          <a:stretch>
            <a:fillRect/>
          </a:stretch>
        </p:blipFill>
        <p:spPr>
          <a:xfrm>
            <a:off x="1607185" y="1800860"/>
            <a:ext cx="3740150" cy="647065"/>
          </a:xfrm>
          <a:prstGeom prst="rect">
            <a:avLst/>
          </a:prstGeom>
        </p:spPr>
      </p:pic>
      <p:pic>
        <p:nvPicPr>
          <p:cNvPr id="7" name="图片 6"/>
          <p:cNvPicPr>
            <a:picLocks noChangeAspect="1"/>
          </p:cNvPicPr>
          <p:nvPr/>
        </p:nvPicPr>
        <p:blipFill>
          <a:blip r:embed="rId4"/>
          <a:stretch>
            <a:fillRect/>
          </a:stretch>
        </p:blipFill>
        <p:spPr>
          <a:xfrm>
            <a:off x="621030" y="1128395"/>
            <a:ext cx="4048125" cy="397510"/>
          </a:xfrm>
          <a:prstGeom prst="rect">
            <a:avLst/>
          </a:prstGeom>
        </p:spPr>
      </p:pic>
      <p:pic>
        <p:nvPicPr>
          <p:cNvPr id="8" name="图片 7"/>
          <p:cNvPicPr>
            <a:picLocks noChangeAspect="1"/>
          </p:cNvPicPr>
          <p:nvPr/>
        </p:nvPicPr>
        <p:blipFill>
          <a:blip r:embed="rId5"/>
          <a:srcRect t="56951" r="-1614"/>
          <a:stretch>
            <a:fillRect/>
          </a:stretch>
        </p:blipFill>
        <p:spPr>
          <a:xfrm>
            <a:off x="621030" y="2989580"/>
            <a:ext cx="7595870" cy="71183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238760"/>
            <a:ext cx="5683885" cy="568960"/>
            <a:chOff x="1" y="238656"/>
            <a:chExt cx="2139695" cy="568740"/>
          </a:xfrm>
          <a:solidFill>
            <a:srgbClr val="4B7FB1"/>
          </a:solidFill>
        </p:grpSpPr>
        <p:sp>
          <p:nvSpPr>
            <p:cNvPr id="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167640" y="292100"/>
            <a:ext cx="5666740" cy="460375"/>
          </a:xfrm>
          <a:prstGeom prst="rect">
            <a:avLst/>
          </a:prstGeom>
          <a:noFill/>
        </p:spPr>
        <p:txBody>
          <a:bodyPr wrap="square" rtlCol="0">
            <a:spAutoFit/>
          </a:bodyPr>
          <a:lstStyle/>
          <a:p>
            <a:r>
              <a:rPr lang="zh-CN" altLang="en-US" sz="2400">
                <a:latin typeface="华文中宋" panose="02010600040101010101" charset="-122"/>
                <a:ea typeface="华文中宋" panose="02010600040101010101" charset="-122"/>
                <a:cs typeface="华文中宋" panose="02010600040101010101" charset="-122"/>
                <a:sym typeface="+mn-ea"/>
              </a:rPr>
              <a:t>Hierarchical Softmax（</a:t>
            </a:r>
            <a:r>
              <a:rPr lang="en-US" altLang="zh-CN" sz="2400">
                <a:latin typeface="华文中宋" panose="02010600040101010101" charset="-122"/>
                <a:ea typeface="华文中宋" panose="02010600040101010101" charset="-122"/>
                <a:cs typeface="华文中宋" panose="02010600040101010101" charset="-122"/>
                <a:sym typeface="+mn-ea"/>
              </a:rPr>
              <a:t>skip-gram</a:t>
            </a:r>
            <a:r>
              <a:rPr lang="zh-CN" altLang="en-US" sz="2400">
                <a:latin typeface="华文中宋" panose="02010600040101010101" charset="-122"/>
                <a:ea typeface="华文中宋" panose="02010600040101010101" charset="-122"/>
                <a:cs typeface="华文中宋" panose="02010600040101010101" charset="-122"/>
                <a:sym typeface="+mn-ea"/>
              </a:rPr>
              <a:t>）</a:t>
            </a:r>
            <a:endParaRPr lang="zh-CN" altLang="en-US" sz="2400" b="1" dirty="0">
              <a:solidFill>
                <a:schemeClr val="bg1"/>
              </a:solidFill>
              <a:latin typeface="华文中宋" panose="02010600040101010101" charset="-122"/>
              <a:ea typeface="华文中宋" panose="02010600040101010101" charset="-122"/>
              <a:cs typeface="华文中宋" panose="02010600040101010101" charset="-122"/>
              <a:sym typeface="+mn-ea"/>
            </a:endParaRPr>
          </a:p>
        </p:txBody>
      </p:sp>
      <p:pic>
        <p:nvPicPr>
          <p:cNvPr id="6" name="图片 5"/>
          <p:cNvPicPr>
            <a:picLocks noChangeAspect="1"/>
          </p:cNvPicPr>
          <p:nvPr/>
        </p:nvPicPr>
        <p:blipFill>
          <a:blip r:embed="rId3"/>
          <a:stretch>
            <a:fillRect/>
          </a:stretch>
        </p:blipFill>
        <p:spPr>
          <a:xfrm>
            <a:off x="1377315" y="969010"/>
            <a:ext cx="7386955" cy="56857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238760"/>
            <a:ext cx="5683885" cy="568960"/>
            <a:chOff x="1" y="238656"/>
            <a:chExt cx="2139695" cy="568740"/>
          </a:xfrm>
          <a:solidFill>
            <a:srgbClr val="4B7FB1"/>
          </a:solidFill>
        </p:grpSpPr>
        <p:sp>
          <p:nvSpPr>
            <p:cNvPr id="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167640" y="292100"/>
            <a:ext cx="5666740" cy="460375"/>
          </a:xfrm>
          <a:prstGeom prst="rect">
            <a:avLst/>
          </a:prstGeom>
          <a:noFill/>
        </p:spPr>
        <p:txBody>
          <a:bodyPr wrap="square" rtlCol="0">
            <a:spAutoFit/>
          </a:bodyPr>
          <a:lstStyle/>
          <a:p>
            <a:r>
              <a:rPr lang="zh-CN" altLang="en-US" sz="2400">
                <a:latin typeface="华文中宋" panose="02010600040101010101" charset="-122"/>
                <a:ea typeface="华文中宋" panose="02010600040101010101" charset="-122"/>
                <a:cs typeface="华文中宋" panose="02010600040101010101" charset="-122"/>
                <a:sym typeface="+mn-ea"/>
              </a:rPr>
              <a:t>Hierarchical Softmax（</a:t>
            </a:r>
            <a:r>
              <a:rPr lang="en-US" altLang="zh-CN" sz="2400">
                <a:latin typeface="华文中宋" panose="02010600040101010101" charset="-122"/>
                <a:ea typeface="华文中宋" panose="02010600040101010101" charset="-122"/>
                <a:cs typeface="华文中宋" panose="02010600040101010101" charset="-122"/>
                <a:sym typeface="+mn-ea"/>
              </a:rPr>
              <a:t>skip-gram</a:t>
            </a:r>
            <a:r>
              <a:rPr lang="zh-CN" altLang="en-US" sz="2400">
                <a:latin typeface="华文中宋" panose="02010600040101010101" charset="-122"/>
                <a:ea typeface="华文中宋" panose="02010600040101010101" charset="-122"/>
                <a:cs typeface="华文中宋" panose="02010600040101010101" charset="-122"/>
                <a:sym typeface="+mn-ea"/>
              </a:rPr>
              <a:t>）</a:t>
            </a:r>
            <a:endParaRPr lang="zh-CN" altLang="en-US" sz="2400" b="1" dirty="0">
              <a:solidFill>
                <a:schemeClr val="bg1"/>
              </a:solidFill>
              <a:latin typeface="华文中宋" panose="02010600040101010101" charset="-122"/>
              <a:ea typeface="华文中宋" panose="02010600040101010101" charset="-122"/>
              <a:cs typeface="华文中宋" panose="02010600040101010101" charset="-122"/>
              <a:sym typeface="+mn-ea"/>
            </a:endParaRPr>
          </a:p>
        </p:txBody>
      </p:sp>
      <p:pic>
        <p:nvPicPr>
          <p:cNvPr id="6" name="图片 5"/>
          <p:cNvPicPr>
            <a:picLocks noChangeAspect="1"/>
          </p:cNvPicPr>
          <p:nvPr/>
        </p:nvPicPr>
        <p:blipFill>
          <a:blip r:embed="rId3"/>
          <a:stretch>
            <a:fillRect/>
          </a:stretch>
        </p:blipFill>
        <p:spPr>
          <a:xfrm>
            <a:off x="1200785" y="1007110"/>
            <a:ext cx="3902075" cy="610870"/>
          </a:xfrm>
          <a:prstGeom prst="rect">
            <a:avLst/>
          </a:prstGeom>
        </p:spPr>
      </p:pic>
      <p:pic>
        <p:nvPicPr>
          <p:cNvPr id="7" name="图片 6"/>
          <p:cNvPicPr>
            <a:picLocks noChangeAspect="1"/>
          </p:cNvPicPr>
          <p:nvPr/>
        </p:nvPicPr>
        <p:blipFill>
          <a:blip r:embed="rId4"/>
          <a:stretch>
            <a:fillRect/>
          </a:stretch>
        </p:blipFill>
        <p:spPr>
          <a:xfrm>
            <a:off x="1200785" y="1932305"/>
            <a:ext cx="3901440" cy="852170"/>
          </a:xfrm>
          <a:prstGeom prst="rect">
            <a:avLst/>
          </a:prstGeom>
        </p:spPr>
      </p:pic>
      <p:pic>
        <p:nvPicPr>
          <p:cNvPr id="8" name="图片 7"/>
          <p:cNvPicPr>
            <a:picLocks noChangeAspect="1"/>
          </p:cNvPicPr>
          <p:nvPr/>
        </p:nvPicPr>
        <p:blipFill>
          <a:blip r:embed="rId5"/>
          <a:stretch>
            <a:fillRect/>
          </a:stretch>
        </p:blipFill>
        <p:spPr>
          <a:xfrm>
            <a:off x="1200785" y="3094355"/>
            <a:ext cx="7242175" cy="669290"/>
          </a:xfrm>
          <a:prstGeom prst="rect">
            <a:avLst/>
          </a:prstGeom>
        </p:spPr>
      </p:pic>
      <p:pic>
        <p:nvPicPr>
          <p:cNvPr id="9" name="图片 8"/>
          <p:cNvPicPr>
            <a:picLocks noChangeAspect="1"/>
          </p:cNvPicPr>
          <p:nvPr/>
        </p:nvPicPr>
        <p:blipFill>
          <a:blip r:embed="rId6"/>
          <a:stretch>
            <a:fillRect/>
          </a:stretch>
        </p:blipFill>
        <p:spPr>
          <a:xfrm>
            <a:off x="1200785" y="4020185"/>
            <a:ext cx="9982200" cy="2021205"/>
          </a:xfrm>
          <a:prstGeom prst="rect">
            <a:avLst/>
          </a:prstGeom>
        </p:spPr>
      </p:pic>
      <p:pic>
        <p:nvPicPr>
          <p:cNvPr id="10" name="图片 9"/>
          <p:cNvPicPr>
            <a:picLocks noChangeAspect="1"/>
          </p:cNvPicPr>
          <p:nvPr/>
        </p:nvPicPr>
        <p:blipFill>
          <a:blip r:embed="rId7"/>
          <a:stretch>
            <a:fillRect/>
          </a:stretch>
        </p:blipFill>
        <p:spPr>
          <a:xfrm>
            <a:off x="1268730" y="6205220"/>
            <a:ext cx="6742430" cy="4953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238760"/>
            <a:ext cx="5683885" cy="568960"/>
            <a:chOff x="1" y="238656"/>
            <a:chExt cx="2139695" cy="568740"/>
          </a:xfrm>
          <a:solidFill>
            <a:srgbClr val="4B7FB1"/>
          </a:solidFill>
        </p:grpSpPr>
        <p:sp>
          <p:nvSpPr>
            <p:cNvPr id="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167640" y="292100"/>
            <a:ext cx="5666740" cy="460375"/>
          </a:xfrm>
          <a:prstGeom prst="rect">
            <a:avLst/>
          </a:prstGeom>
          <a:noFill/>
        </p:spPr>
        <p:txBody>
          <a:bodyPr wrap="square" rtlCol="0">
            <a:spAutoFit/>
          </a:bodyPr>
          <a:lstStyle/>
          <a:p>
            <a:r>
              <a:rPr lang="zh-CN" altLang="en-US" sz="2400">
                <a:latin typeface="华文中宋" panose="02010600040101010101" charset="-122"/>
                <a:ea typeface="华文中宋" panose="02010600040101010101" charset="-122"/>
                <a:cs typeface="华文中宋" panose="02010600040101010101" charset="-122"/>
                <a:sym typeface="+mn-ea"/>
              </a:rPr>
              <a:t>Hierarchical Softmax（</a:t>
            </a:r>
            <a:r>
              <a:rPr lang="en-US" altLang="zh-CN" sz="2400">
                <a:latin typeface="华文中宋" panose="02010600040101010101" charset="-122"/>
                <a:ea typeface="华文中宋" panose="02010600040101010101" charset="-122"/>
                <a:cs typeface="华文中宋" panose="02010600040101010101" charset="-122"/>
                <a:sym typeface="+mn-ea"/>
              </a:rPr>
              <a:t>skip-gram</a:t>
            </a:r>
            <a:r>
              <a:rPr lang="zh-CN" altLang="en-US" sz="2400">
                <a:latin typeface="华文中宋" panose="02010600040101010101" charset="-122"/>
                <a:ea typeface="华文中宋" panose="02010600040101010101" charset="-122"/>
                <a:cs typeface="华文中宋" panose="02010600040101010101" charset="-122"/>
                <a:sym typeface="+mn-ea"/>
              </a:rPr>
              <a:t>）</a:t>
            </a:r>
            <a:endParaRPr lang="zh-CN" altLang="en-US" sz="2400" b="1" dirty="0">
              <a:solidFill>
                <a:schemeClr val="bg1"/>
              </a:solidFill>
              <a:latin typeface="华文中宋" panose="02010600040101010101" charset="-122"/>
              <a:ea typeface="华文中宋" panose="02010600040101010101" charset="-122"/>
              <a:cs typeface="华文中宋" panose="02010600040101010101" charset="-122"/>
              <a:sym typeface="+mn-ea"/>
            </a:endParaRPr>
          </a:p>
        </p:txBody>
      </p:sp>
      <p:sp>
        <p:nvSpPr>
          <p:cNvPr id="10" name="文本框 9"/>
          <p:cNvSpPr txBox="1"/>
          <p:nvPr/>
        </p:nvSpPr>
        <p:spPr>
          <a:xfrm>
            <a:off x="786130" y="752475"/>
            <a:ext cx="10619740" cy="1014730"/>
          </a:xfrm>
          <a:prstGeom prst="rect">
            <a:avLst/>
          </a:prstGeom>
          <a:noFill/>
        </p:spPr>
        <p:txBody>
          <a:bodyPr wrap="square" rtlCol="0">
            <a:spAutoFit/>
          </a:bodyPr>
          <a:p>
            <a:pPr fontAlgn="auto">
              <a:lnSpc>
                <a:spcPct val="150000"/>
              </a:lnSpc>
            </a:pPr>
            <a:r>
              <a:rPr lang="zh-CN" sz="2000">
                <a:latin typeface="华文中宋" panose="02010600040101010101" charset="-122"/>
                <a:ea typeface="华文中宋" panose="02010600040101010101" charset="-122"/>
                <a:cs typeface="华文中宋" panose="02010600040101010101" charset="-122"/>
              </a:rPr>
              <a:t>要最大化</a:t>
            </a:r>
            <a:r>
              <a:rPr lang="en-US" altLang="zh-CN" sz="2000">
                <a:latin typeface="华文中宋" panose="02010600040101010101" charset="-122"/>
                <a:ea typeface="华文中宋" panose="02010600040101010101" charset="-122"/>
                <a:cs typeface="华文中宋" panose="02010600040101010101" charset="-122"/>
              </a:rPr>
              <a:t>L</a:t>
            </a:r>
            <a:r>
              <a:rPr lang="zh-CN" sz="2000">
                <a:latin typeface="华文中宋" panose="02010600040101010101" charset="-122"/>
                <a:ea typeface="华文中宋" panose="02010600040101010101" charset="-122"/>
                <a:cs typeface="华文中宋" panose="02010600040101010101" charset="-122"/>
              </a:rPr>
              <a:t>：（采用随机梯度上升）</a:t>
            </a:r>
            <a:endParaRPr lang="zh-CN" sz="2000">
              <a:latin typeface="华文中宋" panose="02010600040101010101" charset="-122"/>
              <a:ea typeface="华文中宋" panose="02010600040101010101" charset="-122"/>
              <a:cs typeface="华文中宋" panose="02010600040101010101" charset="-122"/>
            </a:endParaRPr>
          </a:p>
          <a:p>
            <a:pPr fontAlgn="auto">
              <a:lnSpc>
                <a:spcPct val="150000"/>
              </a:lnSpc>
            </a:pPr>
            <a:endParaRPr lang="en-US" altLang="zh-CN" sz="2000">
              <a:latin typeface="华文中宋" panose="02010600040101010101" charset="-122"/>
              <a:ea typeface="华文中宋" panose="02010600040101010101" charset="-122"/>
              <a:cs typeface="华文中宋" panose="02010600040101010101" charset="-122"/>
            </a:endParaRPr>
          </a:p>
        </p:txBody>
      </p:sp>
      <p:pic>
        <p:nvPicPr>
          <p:cNvPr id="6" name="图片 5"/>
          <p:cNvPicPr>
            <a:picLocks noChangeAspect="1"/>
          </p:cNvPicPr>
          <p:nvPr/>
        </p:nvPicPr>
        <p:blipFill>
          <a:blip r:embed="rId3"/>
          <a:stretch>
            <a:fillRect/>
          </a:stretch>
        </p:blipFill>
        <p:spPr>
          <a:xfrm>
            <a:off x="1049020" y="1387475"/>
            <a:ext cx="7381240" cy="538099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238760"/>
            <a:ext cx="4918710" cy="568960"/>
            <a:chOff x="1" y="238656"/>
            <a:chExt cx="2139695" cy="568740"/>
          </a:xfrm>
          <a:solidFill>
            <a:srgbClr val="4B7FB1"/>
          </a:solidFill>
        </p:grpSpPr>
        <p:sp>
          <p:nvSpPr>
            <p:cNvPr id="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167640" y="292100"/>
            <a:ext cx="5083175" cy="460375"/>
          </a:xfrm>
          <a:prstGeom prst="rect">
            <a:avLst/>
          </a:prstGeom>
          <a:noFill/>
        </p:spPr>
        <p:txBody>
          <a:bodyPr wrap="square" rtlCol="0">
            <a:spAutoFit/>
          </a:bodyPr>
          <a:lstStyle/>
          <a:p>
            <a:r>
              <a:rPr lang="zh-CN" altLang="en-US" sz="2400">
                <a:latin typeface="华文中宋" panose="02010600040101010101" charset="-122"/>
                <a:ea typeface="华文中宋" panose="02010600040101010101" charset="-122"/>
                <a:cs typeface="华文中宋" panose="02010600040101010101" charset="-122"/>
                <a:sym typeface="+mn-ea"/>
              </a:rPr>
              <a:t>Negative Sampling（</a:t>
            </a:r>
            <a:r>
              <a:rPr lang="en-US" altLang="zh-CN" sz="2400">
                <a:latin typeface="华文中宋" panose="02010600040101010101" charset="-122"/>
                <a:ea typeface="华文中宋" panose="02010600040101010101" charset="-122"/>
                <a:cs typeface="华文中宋" panose="02010600040101010101" charset="-122"/>
                <a:sym typeface="+mn-ea"/>
              </a:rPr>
              <a:t>CBOW</a:t>
            </a:r>
            <a:r>
              <a:rPr lang="zh-CN" altLang="en-US" sz="2400">
                <a:latin typeface="华文中宋" panose="02010600040101010101" charset="-122"/>
                <a:ea typeface="华文中宋" panose="02010600040101010101" charset="-122"/>
                <a:cs typeface="华文中宋" panose="02010600040101010101" charset="-122"/>
                <a:sym typeface="+mn-ea"/>
              </a:rPr>
              <a:t>）</a:t>
            </a:r>
            <a:endParaRPr lang="zh-CN" altLang="en-US" sz="2400" b="1" dirty="0">
              <a:solidFill>
                <a:schemeClr val="bg1"/>
              </a:solidFill>
              <a:latin typeface="华文中宋" panose="02010600040101010101" charset="-122"/>
              <a:ea typeface="华文中宋" panose="02010600040101010101" charset="-122"/>
              <a:cs typeface="华文中宋" panose="02010600040101010101" charset="-122"/>
              <a:sym typeface="+mn-ea"/>
            </a:endParaRPr>
          </a:p>
        </p:txBody>
      </p:sp>
      <p:sp>
        <p:nvSpPr>
          <p:cNvPr id="10" name="文本框 9"/>
          <p:cNvSpPr txBox="1"/>
          <p:nvPr/>
        </p:nvSpPr>
        <p:spPr>
          <a:xfrm>
            <a:off x="786130" y="897890"/>
            <a:ext cx="11294745" cy="3784600"/>
          </a:xfrm>
          <a:prstGeom prst="rect">
            <a:avLst/>
          </a:prstGeom>
          <a:noFill/>
        </p:spPr>
        <p:txBody>
          <a:bodyPr wrap="square" rtlCol="0">
            <a:spAutoFit/>
          </a:bodyPr>
          <a:p>
            <a:pPr fontAlgn="auto">
              <a:lnSpc>
                <a:spcPct val="150000"/>
              </a:lnSpc>
            </a:pPr>
            <a:r>
              <a:rPr lang="zh-CN" sz="2000">
                <a:latin typeface="华文中宋" panose="02010600040101010101" charset="-122"/>
                <a:ea typeface="华文中宋" panose="02010600040101010101" charset="-122"/>
                <a:cs typeface="华文中宋" panose="02010600040101010101" charset="-122"/>
              </a:rPr>
              <a:t>目标：</a:t>
            </a:r>
            <a:r>
              <a:rPr lang="en-US" altLang="zh-CN" sz="2000">
                <a:latin typeface="华文中宋" panose="02010600040101010101" charset="-122"/>
                <a:ea typeface="华文中宋" panose="02010600040101010101" charset="-122"/>
                <a:cs typeface="华文中宋" panose="02010600040101010101" charset="-122"/>
              </a:rPr>
              <a:t>1.</a:t>
            </a:r>
            <a:r>
              <a:rPr lang="zh-CN" altLang="en-US" sz="2000">
                <a:latin typeface="华文中宋" panose="02010600040101010101" charset="-122"/>
                <a:ea typeface="华文中宋" panose="02010600040101010101" charset="-122"/>
                <a:cs typeface="华文中宋" panose="02010600040101010101" charset="-122"/>
              </a:rPr>
              <a:t>提高训练速度</a:t>
            </a:r>
            <a:endParaRPr lang="zh-CN" altLang="en-US" sz="2000">
              <a:latin typeface="华文中宋" panose="02010600040101010101" charset="-122"/>
              <a:ea typeface="华文中宋" panose="02010600040101010101" charset="-122"/>
              <a:cs typeface="华文中宋" panose="02010600040101010101" charset="-122"/>
            </a:endParaRPr>
          </a:p>
          <a:p>
            <a:pPr fontAlgn="auto">
              <a:lnSpc>
                <a:spcPct val="150000"/>
              </a:lnSpc>
            </a:pPr>
            <a:r>
              <a:rPr lang="zh-CN" altLang="en-US" sz="2000">
                <a:latin typeface="华文中宋" panose="02010600040101010101" charset="-122"/>
                <a:ea typeface="华文中宋" panose="02010600040101010101" charset="-122"/>
                <a:cs typeface="华文中宋" panose="02010600040101010101" charset="-122"/>
              </a:rPr>
              <a:t>          </a:t>
            </a:r>
            <a:r>
              <a:rPr lang="en-US" altLang="zh-CN" sz="2000">
                <a:latin typeface="华文中宋" panose="02010600040101010101" charset="-122"/>
                <a:ea typeface="华文中宋" panose="02010600040101010101" charset="-122"/>
                <a:cs typeface="华文中宋" panose="02010600040101010101" charset="-122"/>
              </a:rPr>
              <a:t>2.</a:t>
            </a:r>
            <a:r>
              <a:rPr lang="zh-CN" altLang="en-US" sz="2000">
                <a:latin typeface="华文中宋" panose="02010600040101010101" charset="-122"/>
                <a:ea typeface="华文中宋" panose="02010600040101010101" charset="-122"/>
                <a:cs typeface="华文中宋" panose="02010600040101010101" charset="-122"/>
              </a:rPr>
              <a:t>改善所得词向量的质量</a:t>
            </a:r>
            <a:endParaRPr lang="zh-CN" altLang="en-US" sz="2000">
              <a:latin typeface="华文中宋" panose="02010600040101010101" charset="-122"/>
              <a:ea typeface="华文中宋" panose="02010600040101010101" charset="-122"/>
              <a:cs typeface="华文中宋" panose="02010600040101010101" charset="-122"/>
            </a:endParaRPr>
          </a:p>
          <a:p>
            <a:pPr fontAlgn="auto">
              <a:lnSpc>
                <a:spcPct val="150000"/>
              </a:lnSpc>
            </a:pPr>
            <a:r>
              <a:rPr lang="en-US" altLang="zh-CN" sz="2000">
                <a:latin typeface="华文中宋" panose="02010600040101010101" charset="-122"/>
                <a:ea typeface="华文中宋" panose="02010600040101010101" charset="-122"/>
                <a:cs typeface="华文中宋" panose="02010600040101010101" charset="-122"/>
              </a:rPr>
              <a:t>CBOW</a:t>
            </a:r>
            <a:r>
              <a:rPr lang="zh-CN" altLang="en-US" sz="2000">
                <a:latin typeface="华文中宋" panose="02010600040101010101" charset="-122"/>
                <a:ea typeface="华文中宋" panose="02010600040101010101" charset="-122"/>
                <a:cs typeface="华文中宋" panose="02010600040101010101" charset="-122"/>
              </a:rPr>
              <a:t>中：</a:t>
            </a:r>
            <a:endParaRPr lang="zh-CN" altLang="en-US" sz="2000">
              <a:latin typeface="华文中宋" panose="02010600040101010101" charset="-122"/>
              <a:ea typeface="华文中宋" panose="02010600040101010101" charset="-122"/>
              <a:cs typeface="华文中宋" panose="02010600040101010101" charset="-122"/>
            </a:endParaRPr>
          </a:p>
          <a:p>
            <a:pPr fontAlgn="auto">
              <a:lnSpc>
                <a:spcPct val="150000"/>
              </a:lnSpc>
            </a:pPr>
            <a:r>
              <a:rPr lang="zh-CN" altLang="en-US" sz="2000">
                <a:latin typeface="华文中宋" panose="02010600040101010101" charset="-122"/>
                <a:ea typeface="华文中宋" panose="02010600040101010101" charset="-122"/>
                <a:cs typeface="华文中宋" panose="02010600040101010101" charset="-122"/>
              </a:rPr>
              <a:t>        对于给定的</a:t>
            </a:r>
            <a:r>
              <a:rPr lang="en-US" altLang="zh-CN" sz="2000">
                <a:latin typeface="华文中宋" panose="02010600040101010101" charset="-122"/>
                <a:ea typeface="华文中宋" panose="02010600040101010101" charset="-122"/>
                <a:cs typeface="华文中宋" panose="02010600040101010101" charset="-122"/>
              </a:rPr>
              <a:t>Context(w),</a:t>
            </a:r>
            <a:r>
              <a:rPr lang="zh-CN" altLang="en-US" sz="2000">
                <a:latin typeface="华文中宋" panose="02010600040101010101" charset="-122"/>
                <a:ea typeface="华文中宋" panose="02010600040101010101" charset="-122"/>
                <a:cs typeface="华文中宋" panose="02010600040101010101" charset="-122"/>
              </a:rPr>
              <a:t>词</a:t>
            </a:r>
            <a:r>
              <a:rPr lang="en-US" altLang="zh-CN" sz="2000">
                <a:latin typeface="华文中宋" panose="02010600040101010101" charset="-122"/>
                <a:ea typeface="华文中宋" panose="02010600040101010101" charset="-122"/>
                <a:cs typeface="华文中宋" panose="02010600040101010101" charset="-122"/>
              </a:rPr>
              <a:t>w</a:t>
            </a:r>
            <a:r>
              <a:rPr lang="zh-CN" altLang="en-US" sz="2000">
                <a:latin typeface="华文中宋" panose="02010600040101010101" charset="-122"/>
                <a:ea typeface="华文中宋" panose="02010600040101010101" charset="-122"/>
                <a:cs typeface="华文中宋" panose="02010600040101010101" charset="-122"/>
              </a:rPr>
              <a:t>就是一个正样本，其他词就是负样本</a:t>
            </a:r>
            <a:endParaRPr lang="zh-CN" altLang="en-US" sz="2000">
              <a:latin typeface="华文中宋" panose="02010600040101010101" charset="-122"/>
              <a:ea typeface="华文中宋" panose="02010600040101010101" charset="-122"/>
              <a:cs typeface="华文中宋" panose="02010600040101010101" charset="-122"/>
            </a:endParaRPr>
          </a:p>
          <a:p>
            <a:pPr fontAlgn="auto">
              <a:lnSpc>
                <a:spcPct val="150000"/>
              </a:lnSpc>
            </a:pPr>
            <a:r>
              <a:rPr lang="zh-CN" altLang="en-US" sz="2000">
                <a:latin typeface="华文中宋" panose="02010600040101010101" charset="-122"/>
                <a:ea typeface="华文中宋" panose="02010600040101010101" charset="-122"/>
                <a:cs typeface="华文中宋" panose="02010600040101010101" charset="-122"/>
              </a:rPr>
              <a:t>        我们希望最大化：</a:t>
            </a:r>
            <a:endParaRPr lang="zh-CN" altLang="en-US" sz="2000">
              <a:latin typeface="华文中宋" panose="02010600040101010101" charset="-122"/>
              <a:ea typeface="华文中宋" panose="02010600040101010101" charset="-122"/>
              <a:cs typeface="华文中宋" panose="02010600040101010101" charset="-122"/>
            </a:endParaRPr>
          </a:p>
          <a:p>
            <a:pPr fontAlgn="auto">
              <a:lnSpc>
                <a:spcPct val="150000"/>
              </a:lnSpc>
            </a:pPr>
            <a:endParaRPr lang="zh-CN" altLang="en-US" sz="2000">
              <a:latin typeface="华文中宋" panose="02010600040101010101" charset="-122"/>
              <a:ea typeface="华文中宋" panose="02010600040101010101" charset="-122"/>
              <a:cs typeface="华文中宋" panose="02010600040101010101" charset="-122"/>
            </a:endParaRPr>
          </a:p>
          <a:p>
            <a:pPr fontAlgn="auto">
              <a:lnSpc>
                <a:spcPct val="150000"/>
              </a:lnSpc>
            </a:pPr>
            <a:r>
              <a:rPr lang="zh-CN" sz="2000">
                <a:latin typeface="华文中宋" panose="02010600040101010101" charset="-122"/>
                <a:ea typeface="华文中宋" panose="02010600040101010101" charset="-122"/>
                <a:cs typeface="华文中宋" panose="02010600040101010101" charset="-122"/>
              </a:rPr>
              <a:t>                                                                             增大正样本概率的同时减少负样本的概率：</a:t>
            </a:r>
            <a:endParaRPr lang="zh-CN" sz="2000">
              <a:latin typeface="华文中宋" panose="02010600040101010101" charset="-122"/>
              <a:ea typeface="华文中宋" panose="02010600040101010101" charset="-122"/>
              <a:cs typeface="华文中宋" panose="02010600040101010101" charset="-122"/>
            </a:endParaRPr>
          </a:p>
          <a:p>
            <a:pPr fontAlgn="auto">
              <a:lnSpc>
                <a:spcPct val="150000"/>
              </a:lnSpc>
            </a:pPr>
            <a:endParaRPr lang="en-US" altLang="zh-CN" sz="2000">
              <a:latin typeface="华文中宋" panose="02010600040101010101" charset="-122"/>
              <a:ea typeface="华文中宋" panose="02010600040101010101" charset="-122"/>
              <a:cs typeface="华文中宋" panose="02010600040101010101" charset="-122"/>
            </a:endParaRPr>
          </a:p>
        </p:txBody>
      </p:sp>
      <p:pic>
        <p:nvPicPr>
          <p:cNvPr id="7" name="图片 6"/>
          <p:cNvPicPr>
            <a:picLocks noChangeAspect="1"/>
          </p:cNvPicPr>
          <p:nvPr/>
        </p:nvPicPr>
        <p:blipFill>
          <a:blip r:embed="rId3"/>
          <a:stretch>
            <a:fillRect/>
          </a:stretch>
        </p:blipFill>
        <p:spPr>
          <a:xfrm>
            <a:off x="1151890" y="3335020"/>
            <a:ext cx="4429760" cy="808355"/>
          </a:xfrm>
          <a:prstGeom prst="rect">
            <a:avLst/>
          </a:prstGeom>
        </p:spPr>
      </p:pic>
      <p:pic>
        <p:nvPicPr>
          <p:cNvPr id="8" name="图片 7"/>
          <p:cNvPicPr>
            <a:picLocks noChangeAspect="1"/>
          </p:cNvPicPr>
          <p:nvPr/>
        </p:nvPicPr>
        <p:blipFill>
          <a:blip r:embed="rId4"/>
          <a:stretch>
            <a:fillRect/>
          </a:stretch>
        </p:blipFill>
        <p:spPr>
          <a:xfrm>
            <a:off x="1151890" y="4500245"/>
            <a:ext cx="5485130" cy="879475"/>
          </a:xfrm>
          <a:prstGeom prst="rect">
            <a:avLst/>
          </a:prstGeom>
        </p:spPr>
      </p:pic>
      <p:pic>
        <p:nvPicPr>
          <p:cNvPr id="9" name="图片 8"/>
          <p:cNvPicPr>
            <a:picLocks noChangeAspect="1"/>
          </p:cNvPicPr>
          <p:nvPr/>
        </p:nvPicPr>
        <p:blipFill>
          <a:blip r:embed="rId5"/>
          <a:stretch>
            <a:fillRect/>
          </a:stretch>
        </p:blipFill>
        <p:spPr>
          <a:xfrm>
            <a:off x="1151890" y="5782945"/>
            <a:ext cx="6049010" cy="621665"/>
          </a:xfrm>
          <a:prstGeom prst="rect">
            <a:avLst/>
          </a:prstGeom>
        </p:spPr>
      </p:pic>
      <p:pic>
        <p:nvPicPr>
          <p:cNvPr id="11" name="图片 10"/>
          <p:cNvPicPr>
            <a:picLocks noChangeAspect="1"/>
          </p:cNvPicPr>
          <p:nvPr/>
        </p:nvPicPr>
        <p:blipFill>
          <a:blip r:embed="rId6"/>
          <a:stretch>
            <a:fillRect/>
          </a:stretch>
        </p:blipFill>
        <p:spPr>
          <a:xfrm>
            <a:off x="7645400" y="4366260"/>
            <a:ext cx="4293870" cy="80581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238760"/>
            <a:ext cx="4918710" cy="568960"/>
            <a:chOff x="1" y="238656"/>
            <a:chExt cx="2139695" cy="568740"/>
          </a:xfrm>
          <a:solidFill>
            <a:srgbClr val="4B7FB1"/>
          </a:solidFill>
        </p:grpSpPr>
        <p:sp>
          <p:nvSpPr>
            <p:cNvPr id="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167640" y="292100"/>
            <a:ext cx="5083175" cy="460375"/>
          </a:xfrm>
          <a:prstGeom prst="rect">
            <a:avLst/>
          </a:prstGeom>
          <a:noFill/>
        </p:spPr>
        <p:txBody>
          <a:bodyPr wrap="square" rtlCol="0">
            <a:spAutoFit/>
          </a:bodyPr>
          <a:lstStyle/>
          <a:p>
            <a:r>
              <a:rPr lang="zh-CN" altLang="en-US" sz="2400">
                <a:latin typeface="华文中宋" panose="02010600040101010101" charset="-122"/>
                <a:ea typeface="华文中宋" panose="02010600040101010101" charset="-122"/>
                <a:cs typeface="华文中宋" panose="02010600040101010101" charset="-122"/>
                <a:sym typeface="+mn-ea"/>
              </a:rPr>
              <a:t>Negative Sampling（</a:t>
            </a:r>
            <a:r>
              <a:rPr lang="en-US" altLang="zh-CN" sz="2400">
                <a:latin typeface="华文中宋" panose="02010600040101010101" charset="-122"/>
                <a:ea typeface="华文中宋" panose="02010600040101010101" charset="-122"/>
                <a:cs typeface="华文中宋" panose="02010600040101010101" charset="-122"/>
                <a:sym typeface="+mn-ea"/>
              </a:rPr>
              <a:t>CBOW</a:t>
            </a:r>
            <a:r>
              <a:rPr lang="zh-CN" altLang="en-US" sz="2400">
                <a:latin typeface="华文中宋" panose="02010600040101010101" charset="-122"/>
                <a:ea typeface="华文中宋" panose="02010600040101010101" charset="-122"/>
                <a:cs typeface="华文中宋" panose="02010600040101010101" charset="-122"/>
                <a:sym typeface="+mn-ea"/>
              </a:rPr>
              <a:t>）</a:t>
            </a:r>
            <a:endParaRPr lang="zh-CN" altLang="en-US" sz="2400" b="1" dirty="0">
              <a:solidFill>
                <a:schemeClr val="bg1"/>
              </a:solidFill>
              <a:latin typeface="华文中宋" panose="02010600040101010101" charset="-122"/>
              <a:ea typeface="华文中宋" panose="02010600040101010101" charset="-122"/>
              <a:cs typeface="华文中宋" panose="02010600040101010101" charset="-122"/>
              <a:sym typeface="+mn-ea"/>
            </a:endParaRPr>
          </a:p>
        </p:txBody>
      </p:sp>
      <p:pic>
        <p:nvPicPr>
          <p:cNvPr id="6" name="图片 5"/>
          <p:cNvPicPr>
            <a:picLocks noChangeAspect="1"/>
          </p:cNvPicPr>
          <p:nvPr/>
        </p:nvPicPr>
        <p:blipFill>
          <a:blip r:embed="rId3"/>
          <a:stretch>
            <a:fillRect/>
          </a:stretch>
        </p:blipFill>
        <p:spPr>
          <a:xfrm>
            <a:off x="775335" y="993775"/>
            <a:ext cx="8515350" cy="2126615"/>
          </a:xfrm>
          <a:prstGeom prst="rect">
            <a:avLst/>
          </a:prstGeom>
        </p:spPr>
      </p:pic>
      <p:pic>
        <p:nvPicPr>
          <p:cNvPr id="8" name="图片 7"/>
          <p:cNvPicPr>
            <a:picLocks noChangeAspect="1"/>
          </p:cNvPicPr>
          <p:nvPr/>
        </p:nvPicPr>
        <p:blipFill>
          <a:blip r:embed="rId4"/>
          <a:stretch>
            <a:fillRect/>
          </a:stretch>
        </p:blipFill>
        <p:spPr>
          <a:xfrm>
            <a:off x="382270" y="3535680"/>
            <a:ext cx="7540625" cy="1943100"/>
          </a:xfrm>
          <a:prstGeom prst="rect">
            <a:avLst/>
          </a:prstGeom>
        </p:spPr>
      </p:pic>
      <p:pic>
        <p:nvPicPr>
          <p:cNvPr id="9" name="图片 8"/>
          <p:cNvPicPr>
            <a:picLocks noChangeAspect="1"/>
          </p:cNvPicPr>
          <p:nvPr/>
        </p:nvPicPr>
        <p:blipFill>
          <a:blip r:embed="rId5"/>
          <a:stretch>
            <a:fillRect/>
          </a:stretch>
        </p:blipFill>
        <p:spPr>
          <a:xfrm>
            <a:off x="8061325" y="3995420"/>
            <a:ext cx="3878580" cy="579755"/>
          </a:xfrm>
          <a:prstGeom prst="rect">
            <a:avLst/>
          </a:prstGeom>
        </p:spPr>
      </p:pic>
      <p:pic>
        <p:nvPicPr>
          <p:cNvPr id="10" name="图片 9"/>
          <p:cNvPicPr>
            <a:picLocks noChangeAspect="1"/>
          </p:cNvPicPr>
          <p:nvPr/>
        </p:nvPicPr>
        <p:blipFill>
          <a:blip r:embed="rId6"/>
          <a:stretch>
            <a:fillRect/>
          </a:stretch>
        </p:blipFill>
        <p:spPr>
          <a:xfrm>
            <a:off x="444500" y="5798820"/>
            <a:ext cx="3555365" cy="76898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238760"/>
            <a:ext cx="5321300" cy="568960"/>
            <a:chOff x="1" y="238656"/>
            <a:chExt cx="2139695" cy="568740"/>
          </a:xfrm>
          <a:solidFill>
            <a:srgbClr val="4B7FB1"/>
          </a:solidFill>
        </p:grpSpPr>
        <p:sp>
          <p:nvSpPr>
            <p:cNvPr id="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167640" y="292100"/>
            <a:ext cx="4951730" cy="460375"/>
          </a:xfrm>
          <a:prstGeom prst="rect">
            <a:avLst/>
          </a:prstGeom>
          <a:noFill/>
        </p:spPr>
        <p:txBody>
          <a:bodyPr wrap="square" rtlCol="0">
            <a:spAutoFit/>
          </a:bodyPr>
          <a:lstStyle/>
          <a:p>
            <a:r>
              <a:rPr lang="zh-CN" altLang="en-US" sz="2400">
                <a:latin typeface="华文中宋" panose="02010600040101010101" charset="-122"/>
                <a:ea typeface="华文中宋" panose="02010600040101010101" charset="-122"/>
                <a:cs typeface="华文中宋" panose="02010600040101010101" charset="-122"/>
                <a:sym typeface="+mn-ea"/>
              </a:rPr>
              <a:t>Negative Sampling（</a:t>
            </a:r>
            <a:r>
              <a:rPr lang="en-US" altLang="zh-CN" sz="2400">
                <a:latin typeface="华文中宋" panose="02010600040101010101" charset="-122"/>
                <a:ea typeface="华文中宋" panose="02010600040101010101" charset="-122"/>
                <a:cs typeface="华文中宋" panose="02010600040101010101" charset="-122"/>
                <a:sym typeface="+mn-ea"/>
              </a:rPr>
              <a:t>skip-gram</a:t>
            </a:r>
            <a:r>
              <a:rPr lang="zh-CN" altLang="en-US" sz="2400">
                <a:latin typeface="华文中宋" panose="02010600040101010101" charset="-122"/>
                <a:ea typeface="华文中宋" panose="02010600040101010101" charset="-122"/>
                <a:cs typeface="华文中宋" panose="02010600040101010101" charset="-122"/>
                <a:sym typeface="+mn-ea"/>
              </a:rPr>
              <a:t>）</a:t>
            </a:r>
            <a:endParaRPr lang="zh-CN" altLang="en-US" sz="2400" b="1" dirty="0">
              <a:solidFill>
                <a:schemeClr val="bg1"/>
              </a:solidFill>
              <a:latin typeface="华文中宋" panose="02010600040101010101" charset="-122"/>
              <a:ea typeface="华文中宋" panose="02010600040101010101" charset="-122"/>
              <a:cs typeface="华文中宋" panose="02010600040101010101" charset="-122"/>
              <a:sym typeface="+mn-ea"/>
            </a:endParaRPr>
          </a:p>
        </p:txBody>
      </p:sp>
      <p:pic>
        <p:nvPicPr>
          <p:cNvPr id="12" name="图片 11"/>
          <p:cNvPicPr>
            <a:picLocks noChangeAspect="1"/>
          </p:cNvPicPr>
          <p:nvPr/>
        </p:nvPicPr>
        <p:blipFill>
          <a:blip r:embed="rId3"/>
          <a:stretch>
            <a:fillRect/>
          </a:stretch>
        </p:blipFill>
        <p:spPr>
          <a:xfrm>
            <a:off x="986155" y="932180"/>
            <a:ext cx="1651635" cy="702310"/>
          </a:xfrm>
          <a:prstGeom prst="rect">
            <a:avLst/>
          </a:prstGeom>
        </p:spPr>
      </p:pic>
      <p:pic>
        <p:nvPicPr>
          <p:cNvPr id="14" name="图片 13"/>
          <p:cNvPicPr>
            <a:picLocks noChangeAspect="1"/>
          </p:cNvPicPr>
          <p:nvPr/>
        </p:nvPicPr>
        <p:blipFill>
          <a:blip r:embed="rId4"/>
          <a:stretch>
            <a:fillRect/>
          </a:stretch>
        </p:blipFill>
        <p:spPr>
          <a:xfrm>
            <a:off x="3182620" y="932180"/>
            <a:ext cx="4589145" cy="911225"/>
          </a:xfrm>
          <a:prstGeom prst="rect">
            <a:avLst/>
          </a:prstGeom>
        </p:spPr>
      </p:pic>
      <p:pic>
        <p:nvPicPr>
          <p:cNvPr id="15" name="图片 14"/>
          <p:cNvPicPr>
            <a:picLocks noChangeAspect="1"/>
          </p:cNvPicPr>
          <p:nvPr/>
        </p:nvPicPr>
        <p:blipFill>
          <a:blip r:embed="rId5"/>
          <a:stretch>
            <a:fillRect/>
          </a:stretch>
        </p:blipFill>
        <p:spPr>
          <a:xfrm>
            <a:off x="986155" y="1953260"/>
            <a:ext cx="4465955" cy="981075"/>
          </a:xfrm>
          <a:prstGeom prst="rect">
            <a:avLst/>
          </a:prstGeom>
        </p:spPr>
      </p:pic>
      <p:pic>
        <p:nvPicPr>
          <p:cNvPr id="16" name="图片 15"/>
          <p:cNvPicPr>
            <a:picLocks noChangeAspect="1"/>
          </p:cNvPicPr>
          <p:nvPr/>
        </p:nvPicPr>
        <p:blipFill>
          <a:blip r:embed="rId6"/>
          <a:stretch>
            <a:fillRect/>
          </a:stretch>
        </p:blipFill>
        <p:spPr>
          <a:xfrm>
            <a:off x="986155" y="3136265"/>
            <a:ext cx="5691505" cy="585470"/>
          </a:xfrm>
          <a:prstGeom prst="rect">
            <a:avLst/>
          </a:prstGeom>
        </p:spPr>
      </p:pic>
      <p:pic>
        <p:nvPicPr>
          <p:cNvPr id="17" name="图片 16"/>
          <p:cNvPicPr>
            <a:picLocks noChangeAspect="1"/>
          </p:cNvPicPr>
          <p:nvPr/>
        </p:nvPicPr>
        <p:blipFill>
          <a:blip r:embed="rId7"/>
          <a:stretch>
            <a:fillRect/>
          </a:stretch>
        </p:blipFill>
        <p:spPr>
          <a:xfrm>
            <a:off x="986155" y="4004310"/>
            <a:ext cx="9691370" cy="276479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srcRect t="376" r="418"/>
          <a:stretch>
            <a:fillRect/>
          </a:stretch>
        </p:blipFill>
        <p:spPr>
          <a:xfrm flipH="1">
            <a:off x="1" y="0"/>
            <a:ext cx="12192000" cy="6858000"/>
          </a:xfrm>
          <a:prstGeom prst="rect">
            <a:avLst/>
          </a:prstGeom>
        </p:spPr>
      </p:pic>
      <p:sp>
        <p:nvSpPr>
          <p:cNvPr id="4" name="Freeform 14"/>
          <p:cNvSpPr>
            <a:spLocks noChangeArrowheads="1"/>
          </p:cNvSpPr>
          <p:nvPr/>
        </p:nvSpPr>
        <p:spPr bwMode="auto">
          <a:xfrm>
            <a:off x="6233568" y="1428261"/>
            <a:ext cx="374196" cy="374196"/>
          </a:xfrm>
          <a:custGeom>
            <a:avLst/>
            <a:gdLst>
              <a:gd name="T0" fmla="*/ 2147483647 w 609"/>
              <a:gd name="T1" fmla="*/ 2147483647 h 609"/>
              <a:gd name="T2" fmla="*/ 2147483647 w 609"/>
              <a:gd name="T3" fmla="*/ 2147483647 h 609"/>
              <a:gd name="T4" fmla="*/ 2147483647 w 609"/>
              <a:gd name="T5" fmla="*/ 2147483647 h 609"/>
              <a:gd name="T6" fmla="*/ 0 w 609"/>
              <a:gd name="T7" fmla="*/ 2147483647 h 609"/>
              <a:gd name="T8" fmla="*/ 2147483647 w 609"/>
              <a:gd name="T9" fmla="*/ 993140000 h 609"/>
              <a:gd name="T10" fmla="*/ 2147483647 w 609"/>
              <a:gd name="T11" fmla="*/ 993140000 h 609"/>
              <a:gd name="T12" fmla="*/ 2147483647 w 609"/>
              <a:gd name="T13" fmla="*/ 2147483647 h 609"/>
              <a:gd name="T14" fmla="*/ 2147483647 w 609"/>
              <a:gd name="T15" fmla="*/ 993140000 h 609"/>
              <a:gd name="T16" fmla="*/ 2147483647 w 609"/>
              <a:gd name="T17" fmla="*/ 993140000 h 609"/>
              <a:gd name="T18" fmla="*/ 2147483647 w 609"/>
              <a:gd name="T19" fmla="*/ 2147483647 h 609"/>
              <a:gd name="T20" fmla="*/ 2147483647 w 609"/>
              <a:gd name="T21" fmla="*/ 2147483647 h 609"/>
              <a:gd name="T22" fmla="*/ 2147483647 w 609"/>
              <a:gd name="T23" fmla="*/ 2147483647 h 609"/>
              <a:gd name="T24" fmla="*/ 2147483647 w 609"/>
              <a:gd name="T25" fmla="*/ 2147483647 h 609"/>
              <a:gd name="T26" fmla="*/ 2147483647 w 609"/>
              <a:gd name="T27" fmla="*/ 2147483647 h 609"/>
              <a:gd name="T28" fmla="*/ 2147483647 w 609"/>
              <a:gd name="T29" fmla="*/ 2147483647 h 609"/>
              <a:gd name="T30" fmla="*/ 2147483647 w 609"/>
              <a:gd name="T31" fmla="*/ 2147483647 h 609"/>
              <a:gd name="T32" fmla="*/ 2147483647 w 609"/>
              <a:gd name="T33" fmla="*/ 2147483647 h 609"/>
              <a:gd name="T34" fmla="*/ 2147483647 w 609"/>
              <a:gd name="T35" fmla="*/ 2147483647 h 609"/>
              <a:gd name="T36" fmla="*/ 2147483647 w 609"/>
              <a:gd name="T37" fmla="*/ 2147483647 h 609"/>
              <a:gd name="T38" fmla="*/ 2147483647 w 609"/>
              <a:gd name="T39" fmla="*/ 2147483647 h 609"/>
              <a:gd name="T40" fmla="*/ 2147483647 w 609"/>
              <a:gd name="T41" fmla="*/ 2147483647 h 609"/>
              <a:gd name="T42" fmla="*/ 2147483647 w 609"/>
              <a:gd name="T43" fmla="*/ 2147483647 h 609"/>
              <a:gd name="T44" fmla="*/ 2147483647 w 609"/>
              <a:gd name="T45" fmla="*/ 2147483647 h 609"/>
              <a:gd name="T46" fmla="*/ 2147483647 w 609"/>
              <a:gd name="T47" fmla="*/ 2147483647 h 609"/>
              <a:gd name="T48" fmla="*/ 2147483647 w 609"/>
              <a:gd name="T49" fmla="*/ 2147483647 h 609"/>
              <a:gd name="T50" fmla="*/ 2147483647 w 609"/>
              <a:gd name="T51" fmla="*/ 2147483647 h 609"/>
              <a:gd name="T52" fmla="*/ 2147483647 w 609"/>
              <a:gd name="T53" fmla="*/ 2147483647 h 609"/>
              <a:gd name="T54" fmla="*/ 2147483647 w 609"/>
              <a:gd name="T55" fmla="*/ 2147483647 h 609"/>
              <a:gd name="T56" fmla="*/ 2147483647 w 609"/>
              <a:gd name="T57" fmla="*/ 2147483647 h 609"/>
              <a:gd name="T58" fmla="*/ 2147483647 w 609"/>
              <a:gd name="T59" fmla="*/ 2147483647 h 609"/>
              <a:gd name="T60" fmla="*/ 2147483647 w 609"/>
              <a:gd name="T61" fmla="*/ 2147483647 h 609"/>
              <a:gd name="T62" fmla="*/ 2147483647 w 609"/>
              <a:gd name="T63" fmla="*/ 2147483647 h 609"/>
              <a:gd name="T64" fmla="*/ 2147483647 w 609"/>
              <a:gd name="T65" fmla="*/ 2147483647 h 609"/>
              <a:gd name="T66" fmla="*/ 2147483647 w 609"/>
              <a:gd name="T67" fmla="*/ 2147483647 h 609"/>
              <a:gd name="T68" fmla="*/ 2147483647 w 609"/>
              <a:gd name="T69" fmla="*/ 2147483647 h 609"/>
              <a:gd name="T70" fmla="*/ 2147483647 w 609"/>
              <a:gd name="T71" fmla="*/ 2147483647 h 609"/>
              <a:gd name="T72" fmla="*/ 2147483647 w 609"/>
              <a:gd name="T73" fmla="*/ 2147483647 h 609"/>
              <a:gd name="T74" fmla="*/ 2147483647 w 609"/>
              <a:gd name="T75" fmla="*/ 2147483647 h 609"/>
              <a:gd name="T76" fmla="*/ 2147483647 w 609"/>
              <a:gd name="T77" fmla="*/ 2147483647 h 609"/>
              <a:gd name="T78" fmla="*/ 2147483647 w 609"/>
              <a:gd name="T79" fmla="*/ 2147483647 h 609"/>
              <a:gd name="T80" fmla="*/ 2147483647 w 609"/>
              <a:gd name="T81" fmla="*/ 2147483647 h 609"/>
              <a:gd name="T82" fmla="*/ 2147483647 w 609"/>
              <a:gd name="T83" fmla="*/ 2147483647 h 609"/>
              <a:gd name="T84" fmla="*/ 2147483647 w 609"/>
              <a:gd name="T85" fmla="*/ 2147483647 h 609"/>
              <a:gd name="T86" fmla="*/ 2147483647 w 609"/>
              <a:gd name="T87" fmla="*/ 2147483647 h 609"/>
              <a:gd name="T88" fmla="*/ 2147483647 w 609"/>
              <a:gd name="T89" fmla="*/ 2147483647 h 609"/>
              <a:gd name="T90" fmla="*/ 2147483647 w 609"/>
              <a:gd name="T91" fmla="*/ 2147483647 h 609"/>
              <a:gd name="T92" fmla="*/ 2147483647 w 609"/>
              <a:gd name="T93" fmla="*/ 2147483647 h 609"/>
              <a:gd name="T94" fmla="*/ 2147483647 w 609"/>
              <a:gd name="T95" fmla="*/ 2147483647 h 609"/>
              <a:gd name="T96" fmla="*/ 2147483647 w 609"/>
              <a:gd name="T97" fmla="*/ 2147483647 h 609"/>
              <a:gd name="T98" fmla="*/ 2147483647 w 609"/>
              <a:gd name="T99" fmla="*/ 2147483647 h 609"/>
              <a:gd name="T100" fmla="*/ 2147483647 w 609"/>
              <a:gd name="T101" fmla="*/ 2147483647 h 609"/>
              <a:gd name="T102" fmla="*/ 2147483647 w 609"/>
              <a:gd name="T103" fmla="*/ 2147483647 h 609"/>
              <a:gd name="T104" fmla="*/ 2147483647 w 609"/>
              <a:gd name="T105" fmla="*/ 2147483647 h 609"/>
              <a:gd name="T106" fmla="*/ 2147483647 w 609"/>
              <a:gd name="T107" fmla="*/ 2147483647 h 609"/>
              <a:gd name="T108" fmla="*/ 2147483647 w 609"/>
              <a:gd name="T109" fmla="*/ 2147483647 h 609"/>
              <a:gd name="T110" fmla="*/ 2147483647 w 609"/>
              <a:gd name="T111" fmla="*/ 2147483647 h 609"/>
              <a:gd name="T112" fmla="*/ 2147483647 w 609"/>
              <a:gd name="T113" fmla="*/ 2147483647 h 609"/>
              <a:gd name="T114" fmla="*/ 2147483647 w 609"/>
              <a:gd name="T115" fmla="*/ 2147483647 h 60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609" h="609">
                <a:moveTo>
                  <a:pt x="587" y="488"/>
                </a:moveTo>
                <a:lnTo>
                  <a:pt x="587" y="488"/>
                </a:lnTo>
                <a:cubicBezTo>
                  <a:pt x="318" y="601"/>
                  <a:pt x="318" y="601"/>
                  <a:pt x="318" y="601"/>
                </a:cubicBezTo>
                <a:cubicBezTo>
                  <a:pt x="311" y="608"/>
                  <a:pt x="311" y="608"/>
                  <a:pt x="304" y="608"/>
                </a:cubicBezTo>
                <a:cubicBezTo>
                  <a:pt x="297" y="608"/>
                  <a:pt x="297" y="608"/>
                  <a:pt x="290" y="601"/>
                </a:cubicBezTo>
                <a:cubicBezTo>
                  <a:pt x="21" y="488"/>
                  <a:pt x="21" y="488"/>
                  <a:pt x="21" y="488"/>
                </a:cubicBezTo>
                <a:cubicBezTo>
                  <a:pt x="7" y="488"/>
                  <a:pt x="0" y="474"/>
                  <a:pt x="0" y="467"/>
                </a:cubicBezTo>
                <a:cubicBezTo>
                  <a:pt x="0" y="29"/>
                  <a:pt x="0" y="29"/>
                  <a:pt x="0" y="29"/>
                </a:cubicBezTo>
                <a:cubicBezTo>
                  <a:pt x="0" y="15"/>
                  <a:pt x="14" y="0"/>
                  <a:pt x="28" y="0"/>
                </a:cubicBezTo>
                <a:cubicBezTo>
                  <a:pt x="35" y="0"/>
                  <a:pt x="35" y="0"/>
                  <a:pt x="42" y="8"/>
                </a:cubicBezTo>
                <a:cubicBezTo>
                  <a:pt x="304" y="114"/>
                  <a:pt x="304" y="114"/>
                  <a:pt x="304" y="114"/>
                </a:cubicBezTo>
                <a:cubicBezTo>
                  <a:pt x="565" y="8"/>
                  <a:pt x="565" y="8"/>
                  <a:pt x="565" y="8"/>
                </a:cubicBezTo>
                <a:cubicBezTo>
                  <a:pt x="572" y="0"/>
                  <a:pt x="572" y="0"/>
                  <a:pt x="579" y="0"/>
                </a:cubicBezTo>
                <a:cubicBezTo>
                  <a:pt x="594" y="0"/>
                  <a:pt x="608" y="15"/>
                  <a:pt x="608" y="29"/>
                </a:cubicBezTo>
                <a:cubicBezTo>
                  <a:pt x="608" y="467"/>
                  <a:pt x="608" y="467"/>
                  <a:pt x="608" y="467"/>
                </a:cubicBezTo>
                <a:cubicBezTo>
                  <a:pt x="608" y="474"/>
                  <a:pt x="601" y="488"/>
                  <a:pt x="587" y="488"/>
                </a:cubicBezTo>
                <a:close/>
                <a:moveTo>
                  <a:pt x="276" y="163"/>
                </a:moveTo>
                <a:lnTo>
                  <a:pt x="276" y="163"/>
                </a:lnTo>
                <a:cubicBezTo>
                  <a:pt x="56" y="71"/>
                  <a:pt x="56" y="71"/>
                  <a:pt x="56" y="71"/>
                </a:cubicBezTo>
                <a:cubicBezTo>
                  <a:pt x="56" y="446"/>
                  <a:pt x="56" y="446"/>
                  <a:pt x="56" y="446"/>
                </a:cubicBezTo>
                <a:cubicBezTo>
                  <a:pt x="276" y="538"/>
                  <a:pt x="276" y="538"/>
                  <a:pt x="276" y="538"/>
                </a:cubicBezTo>
                <a:lnTo>
                  <a:pt x="276" y="163"/>
                </a:lnTo>
                <a:close/>
                <a:moveTo>
                  <a:pt x="551" y="71"/>
                </a:moveTo>
                <a:lnTo>
                  <a:pt x="551" y="71"/>
                </a:lnTo>
                <a:cubicBezTo>
                  <a:pt x="332" y="163"/>
                  <a:pt x="332" y="163"/>
                  <a:pt x="332" y="163"/>
                </a:cubicBezTo>
                <a:cubicBezTo>
                  <a:pt x="332" y="538"/>
                  <a:pt x="332" y="538"/>
                  <a:pt x="332" y="538"/>
                </a:cubicBezTo>
                <a:cubicBezTo>
                  <a:pt x="551" y="446"/>
                  <a:pt x="551" y="446"/>
                  <a:pt x="551" y="446"/>
                </a:cubicBezTo>
                <a:lnTo>
                  <a:pt x="551" y="71"/>
                </a:lnTo>
                <a:close/>
                <a:moveTo>
                  <a:pt x="375" y="206"/>
                </a:moveTo>
                <a:lnTo>
                  <a:pt x="375" y="206"/>
                </a:lnTo>
                <a:cubicBezTo>
                  <a:pt x="480" y="156"/>
                  <a:pt x="480" y="156"/>
                  <a:pt x="480" y="156"/>
                </a:cubicBezTo>
                <a:cubicBezTo>
                  <a:pt x="488" y="156"/>
                  <a:pt x="488" y="156"/>
                  <a:pt x="495" y="156"/>
                </a:cubicBezTo>
                <a:cubicBezTo>
                  <a:pt x="509" y="156"/>
                  <a:pt x="523" y="163"/>
                  <a:pt x="523" y="184"/>
                </a:cubicBezTo>
                <a:cubicBezTo>
                  <a:pt x="523" y="191"/>
                  <a:pt x="516" y="206"/>
                  <a:pt x="502" y="206"/>
                </a:cubicBezTo>
                <a:cubicBezTo>
                  <a:pt x="403" y="255"/>
                  <a:pt x="403" y="255"/>
                  <a:pt x="403" y="255"/>
                </a:cubicBezTo>
                <a:cubicBezTo>
                  <a:pt x="396" y="255"/>
                  <a:pt x="396" y="255"/>
                  <a:pt x="389" y="255"/>
                </a:cubicBezTo>
                <a:cubicBezTo>
                  <a:pt x="375" y="255"/>
                  <a:pt x="360" y="248"/>
                  <a:pt x="360" y="227"/>
                </a:cubicBezTo>
                <a:cubicBezTo>
                  <a:pt x="360" y="220"/>
                  <a:pt x="367" y="206"/>
                  <a:pt x="375" y="206"/>
                </a:cubicBezTo>
                <a:close/>
                <a:moveTo>
                  <a:pt x="375" y="304"/>
                </a:moveTo>
                <a:lnTo>
                  <a:pt x="375" y="304"/>
                </a:lnTo>
                <a:cubicBezTo>
                  <a:pt x="480" y="262"/>
                  <a:pt x="480" y="262"/>
                  <a:pt x="480" y="262"/>
                </a:cubicBezTo>
                <a:cubicBezTo>
                  <a:pt x="488" y="255"/>
                  <a:pt x="488" y="255"/>
                  <a:pt x="495" y="255"/>
                </a:cubicBezTo>
                <a:cubicBezTo>
                  <a:pt x="509" y="255"/>
                  <a:pt x="523" y="269"/>
                  <a:pt x="523" y="283"/>
                </a:cubicBezTo>
                <a:cubicBezTo>
                  <a:pt x="523" y="297"/>
                  <a:pt x="516" y="304"/>
                  <a:pt x="502" y="311"/>
                </a:cubicBezTo>
                <a:cubicBezTo>
                  <a:pt x="403" y="361"/>
                  <a:pt x="403" y="361"/>
                  <a:pt x="403" y="361"/>
                </a:cubicBezTo>
                <a:cubicBezTo>
                  <a:pt x="396" y="361"/>
                  <a:pt x="396" y="361"/>
                  <a:pt x="389" y="361"/>
                </a:cubicBezTo>
                <a:cubicBezTo>
                  <a:pt x="375" y="361"/>
                  <a:pt x="360" y="347"/>
                  <a:pt x="360" y="333"/>
                </a:cubicBezTo>
                <a:cubicBezTo>
                  <a:pt x="360" y="319"/>
                  <a:pt x="367" y="311"/>
                  <a:pt x="375" y="304"/>
                </a:cubicBezTo>
                <a:close/>
                <a:moveTo>
                  <a:pt x="375" y="410"/>
                </a:moveTo>
                <a:lnTo>
                  <a:pt x="375" y="410"/>
                </a:lnTo>
                <a:cubicBezTo>
                  <a:pt x="480" y="361"/>
                  <a:pt x="480" y="361"/>
                  <a:pt x="480" y="361"/>
                </a:cubicBezTo>
                <a:cubicBezTo>
                  <a:pt x="488" y="361"/>
                  <a:pt x="488" y="361"/>
                  <a:pt x="495" y="361"/>
                </a:cubicBezTo>
                <a:cubicBezTo>
                  <a:pt x="509" y="361"/>
                  <a:pt x="523" y="375"/>
                  <a:pt x="523" y="389"/>
                </a:cubicBezTo>
                <a:cubicBezTo>
                  <a:pt x="523" y="403"/>
                  <a:pt x="516" y="410"/>
                  <a:pt x="502" y="417"/>
                </a:cubicBezTo>
                <a:cubicBezTo>
                  <a:pt x="403" y="460"/>
                  <a:pt x="403" y="460"/>
                  <a:pt x="403" y="460"/>
                </a:cubicBezTo>
                <a:cubicBezTo>
                  <a:pt x="396" y="467"/>
                  <a:pt x="396" y="467"/>
                  <a:pt x="389" y="467"/>
                </a:cubicBezTo>
                <a:cubicBezTo>
                  <a:pt x="375" y="467"/>
                  <a:pt x="360" y="453"/>
                  <a:pt x="360" y="439"/>
                </a:cubicBezTo>
                <a:cubicBezTo>
                  <a:pt x="360" y="425"/>
                  <a:pt x="367" y="417"/>
                  <a:pt x="375" y="410"/>
                </a:cubicBezTo>
                <a:close/>
                <a:moveTo>
                  <a:pt x="113" y="156"/>
                </a:moveTo>
                <a:lnTo>
                  <a:pt x="113" y="156"/>
                </a:lnTo>
                <a:cubicBezTo>
                  <a:pt x="120" y="156"/>
                  <a:pt x="120" y="156"/>
                  <a:pt x="127" y="156"/>
                </a:cubicBezTo>
                <a:cubicBezTo>
                  <a:pt x="233" y="206"/>
                  <a:pt x="233" y="206"/>
                  <a:pt x="233" y="206"/>
                </a:cubicBezTo>
                <a:cubicBezTo>
                  <a:pt x="240" y="206"/>
                  <a:pt x="247" y="220"/>
                  <a:pt x="247" y="227"/>
                </a:cubicBezTo>
                <a:cubicBezTo>
                  <a:pt x="247" y="248"/>
                  <a:pt x="233" y="255"/>
                  <a:pt x="219" y="255"/>
                </a:cubicBezTo>
                <a:cubicBezTo>
                  <a:pt x="212" y="255"/>
                  <a:pt x="212" y="255"/>
                  <a:pt x="205" y="255"/>
                </a:cubicBezTo>
                <a:cubicBezTo>
                  <a:pt x="106" y="206"/>
                  <a:pt x="106" y="206"/>
                  <a:pt x="106" y="206"/>
                </a:cubicBezTo>
                <a:cubicBezTo>
                  <a:pt x="92" y="206"/>
                  <a:pt x="85" y="191"/>
                  <a:pt x="85" y="184"/>
                </a:cubicBezTo>
                <a:cubicBezTo>
                  <a:pt x="85" y="163"/>
                  <a:pt x="99" y="156"/>
                  <a:pt x="113" y="156"/>
                </a:cubicBezTo>
                <a:close/>
                <a:moveTo>
                  <a:pt x="113" y="255"/>
                </a:moveTo>
                <a:lnTo>
                  <a:pt x="113" y="255"/>
                </a:lnTo>
                <a:cubicBezTo>
                  <a:pt x="120" y="255"/>
                  <a:pt x="120" y="255"/>
                  <a:pt x="127" y="262"/>
                </a:cubicBezTo>
                <a:cubicBezTo>
                  <a:pt x="233" y="304"/>
                  <a:pt x="233" y="304"/>
                  <a:pt x="233" y="304"/>
                </a:cubicBezTo>
                <a:cubicBezTo>
                  <a:pt x="240" y="311"/>
                  <a:pt x="247" y="319"/>
                  <a:pt x="247" y="333"/>
                </a:cubicBezTo>
                <a:cubicBezTo>
                  <a:pt x="247" y="347"/>
                  <a:pt x="233" y="361"/>
                  <a:pt x="219" y="361"/>
                </a:cubicBezTo>
                <a:cubicBezTo>
                  <a:pt x="212" y="361"/>
                  <a:pt x="212" y="361"/>
                  <a:pt x="205" y="361"/>
                </a:cubicBezTo>
                <a:cubicBezTo>
                  <a:pt x="106" y="311"/>
                  <a:pt x="106" y="311"/>
                  <a:pt x="106" y="311"/>
                </a:cubicBezTo>
                <a:cubicBezTo>
                  <a:pt x="92" y="304"/>
                  <a:pt x="85" y="297"/>
                  <a:pt x="85" y="283"/>
                </a:cubicBezTo>
                <a:cubicBezTo>
                  <a:pt x="85" y="269"/>
                  <a:pt x="99" y="255"/>
                  <a:pt x="113" y="255"/>
                </a:cubicBezTo>
                <a:close/>
                <a:moveTo>
                  <a:pt x="113" y="361"/>
                </a:moveTo>
                <a:lnTo>
                  <a:pt x="113" y="361"/>
                </a:lnTo>
                <a:cubicBezTo>
                  <a:pt x="120" y="361"/>
                  <a:pt x="120" y="361"/>
                  <a:pt x="127" y="361"/>
                </a:cubicBezTo>
                <a:cubicBezTo>
                  <a:pt x="233" y="410"/>
                  <a:pt x="233" y="410"/>
                  <a:pt x="233" y="410"/>
                </a:cubicBezTo>
                <a:cubicBezTo>
                  <a:pt x="240" y="417"/>
                  <a:pt x="247" y="425"/>
                  <a:pt x="247" y="439"/>
                </a:cubicBezTo>
                <a:cubicBezTo>
                  <a:pt x="247" y="453"/>
                  <a:pt x="233" y="467"/>
                  <a:pt x="219" y="467"/>
                </a:cubicBezTo>
                <a:cubicBezTo>
                  <a:pt x="212" y="467"/>
                  <a:pt x="212" y="467"/>
                  <a:pt x="205" y="460"/>
                </a:cubicBezTo>
                <a:cubicBezTo>
                  <a:pt x="106" y="417"/>
                  <a:pt x="106" y="417"/>
                  <a:pt x="106" y="417"/>
                </a:cubicBezTo>
                <a:cubicBezTo>
                  <a:pt x="92" y="410"/>
                  <a:pt x="85" y="403"/>
                  <a:pt x="85" y="389"/>
                </a:cubicBezTo>
                <a:cubicBezTo>
                  <a:pt x="85" y="375"/>
                  <a:pt x="99" y="361"/>
                  <a:pt x="113" y="361"/>
                </a:cubicBezTo>
                <a:close/>
              </a:path>
            </a:pathLst>
          </a:custGeom>
          <a:solidFill>
            <a:srgbClr val="4B7FB1"/>
          </a:solidFill>
          <a:ln>
            <a:noFill/>
          </a:ln>
        </p:spPr>
        <p:txBody>
          <a:bodyPr wrap="none" anchor="ctr"/>
          <a:lstStyle/>
          <a:p>
            <a:pPr marL="0" marR="0" lvl="0" indent="0" defTabSz="457200" eaLnBrk="1" fontAlgn="auto" latinLnBrk="0" hangingPunct="1">
              <a:lnSpc>
                <a:spcPct val="120000"/>
              </a:lnSpc>
              <a:buClrTx/>
              <a:buSzTx/>
              <a:buFontTx/>
              <a:buNone/>
              <a:defRPr/>
            </a:pPr>
            <a:endParaRPr kumimoji="0" lang="zh-CN" altLang="en-US" sz="900" b="0" i="0" u="none" strike="noStrike" kern="0" cap="none" spc="0" normalizeH="0" baseline="0" noProof="0">
              <a:ln>
                <a:noFill/>
              </a:ln>
              <a:solidFill>
                <a:srgbClr val="4B7FB1"/>
              </a:solidFill>
              <a:effectLst/>
              <a:uLnTx/>
              <a:uFillTx/>
            </a:endParaRPr>
          </a:p>
        </p:txBody>
      </p:sp>
      <p:sp>
        <p:nvSpPr>
          <p:cNvPr id="19" name="文本框 18"/>
          <p:cNvSpPr txBox="1"/>
          <p:nvPr/>
        </p:nvSpPr>
        <p:spPr>
          <a:xfrm>
            <a:off x="6933773" y="407715"/>
            <a:ext cx="2716266" cy="607695"/>
          </a:xfrm>
          <a:prstGeom prst="rect">
            <a:avLst/>
          </a:prstGeom>
          <a:noFill/>
        </p:spPr>
        <p:txBody>
          <a:bodyPr wrap="square" rtlCol="0">
            <a:spAutoFit/>
          </a:bodyPr>
          <a:lstStyle/>
          <a:p>
            <a:pPr>
              <a:lnSpc>
                <a:spcPct val="120000"/>
              </a:lnSpc>
            </a:pPr>
            <a:r>
              <a:rPr lang="zh-CN" altLang="en-US" sz="2800" b="1" smtClean="0">
                <a:solidFill>
                  <a:srgbClr val="4B7FB1"/>
                </a:solidFill>
              </a:rPr>
              <a:t>数据集</a:t>
            </a:r>
            <a:endParaRPr lang="zh-CN" altLang="en-US" sz="2800" b="1">
              <a:solidFill>
                <a:srgbClr val="4B7FB1"/>
              </a:solidFill>
            </a:endParaRPr>
          </a:p>
        </p:txBody>
      </p:sp>
      <p:grpSp>
        <p:nvGrpSpPr>
          <p:cNvPr id="45" name="组合 44"/>
          <p:cNvGrpSpPr/>
          <p:nvPr/>
        </p:nvGrpSpPr>
        <p:grpSpPr>
          <a:xfrm>
            <a:off x="6257698" y="2432988"/>
            <a:ext cx="374196" cy="363804"/>
            <a:chOff x="6215788" y="2181528"/>
            <a:chExt cx="374196" cy="363804"/>
          </a:xfrm>
        </p:grpSpPr>
        <p:sp>
          <p:nvSpPr>
            <p:cNvPr id="7" name="Freeform 102"/>
            <p:cNvSpPr>
              <a:spLocks noEditPoints="1"/>
            </p:cNvSpPr>
            <p:nvPr/>
          </p:nvSpPr>
          <p:spPr bwMode="auto">
            <a:xfrm>
              <a:off x="6215788" y="2181528"/>
              <a:ext cx="349250" cy="338858"/>
            </a:xfrm>
            <a:custGeom>
              <a:avLst/>
              <a:gdLst>
                <a:gd name="T0" fmla="*/ 16 w 71"/>
                <a:gd name="T1" fmla="*/ 35 h 69"/>
                <a:gd name="T2" fmla="*/ 22 w 71"/>
                <a:gd name="T3" fmla="*/ 40 h 69"/>
                <a:gd name="T4" fmla="*/ 53 w 71"/>
                <a:gd name="T5" fmla="*/ 68 h 69"/>
                <a:gd name="T6" fmla="*/ 54 w 71"/>
                <a:gd name="T7" fmla="*/ 69 h 69"/>
                <a:gd name="T8" fmla="*/ 59 w 71"/>
                <a:gd name="T9" fmla="*/ 58 h 69"/>
                <a:gd name="T10" fmla="*/ 71 w 71"/>
                <a:gd name="T11" fmla="*/ 52 h 69"/>
                <a:gd name="T12" fmla="*/ 70 w 71"/>
                <a:gd name="T13" fmla="*/ 50 h 69"/>
                <a:gd name="T14" fmla="*/ 56 w 71"/>
                <a:gd name="T15" fmla="*/ 35 h 69"/>
                <a:gd name="T16" fmla="*/ 57 w 71"/>
                <a:gd name="T17" fmla="*/ 33 h 69"/>
                <a:gd name="T18" fmla="*/ 57 w 71"/>
                <a:gd name="T19" fmla="*/ 33 h 69"/>
                <a:gd name="T20" fmla="*/ 57 w 71"/>
                <a:gd name="T21" fmla="*/ 28 h 69"/>
                <a:gd name="T22" fmla="*/ 31 w 71"/>
                <a:gd name="T23" fmla="*/ 2 h 69"/>
                <a:gd name="T24" fmla="*/ 31 w 71"/>
                <a:gd name="T25" fmla="*/ 2 h 69"/>
                <a:gd name="T26" fmla="*/ 26 w 71"/>
                <a:gd name="T27" fmla="*/ 2 h 69"/>
                <a:gd name="T28" fmla="*/ 24 w 71"/>
                <a:gd name="T29" fmla="*/ 4 h 69"/>
                <a:gd name="T30" fmla="*/ 24 w 71"/>
                <a:gd name="T31" fmla="*/ 4 h 69"/>
                <a:gd name="T32" fmla="*/ 24 w 71"/>
                <a:gd name="T33" fmla="*/ 5 h 69"/>
                <a:gd name="T34" fmla="*/ 14 w 71"/>
                <a:gd name="T35" fmla="*/ 1 h 69"/>
                <a:gd name="T36" fmla="*/ 2 w 71"/>
                <a:gd name="T37" fmla="*/ 13 h 69"/>
                <a:gd name="T38" fmla="*/ 16 w 71"/>
                <a:gd name="T39" fmla="*/ 35 h 69"/>
                <a:gd name="T40" fmla="*/ 25 w 71"/>
                <a:gd name="T41" fmla="*/ 4 h 69"/>
                <a:gd name="T42" fmla="*/ 25 w 71"/>
                <a:gd name="T43" fmla="*/ 4 h 69"/>
                <a:gd name="T44" fmla="*/ 25 w 71"/>
                <a:gd name="T45" fmla="*/ 4 h 69"/>
                <a:gd name="T46" fmla="*/ 26 w 71"/>
                <a:gd name="T47" fmla="*/ 4 h 69"/>
                <a:gd name="T48" fmla="*/ 26 w 71"/>
                <a:gd name="T49" fmla="*/ 4 h 69"/>
                <a:gd name="T50" fmla="*/ 54 w 71"/>
                <a:gd name="T51" fmla="*/ 33 h 69"/>
                <a:gd name="T52" fmla="*/ 42 w 71"/>
                <a:gd name="T53" fmla="*/ 20 h 69"/>
                <a:gd name="T54" fmla="*/ 36 w 71"/>
                <a:gd name="T55" fmla="*/ 14 h 69"/>
                <a:gd name="T56" fmla="*/ 26 w 71"/>
                <a:gd name="T57" fmla="*/ 6 h 69"/>
                <a:gd name="T58" fmla="*/ 28 w 71"/>
                <a:gd name="T59" fmla="*/ 4 h 69"/>
                <a:gd name="T60" fmla="*/ 29 w 71"/>
                <a:gd name="T61" fmla="*/ 4 h 69"/>
                <a:gd name="T62" fmla="*/ 29 w 71"/>
                <a:gd name="T63" fmla="*/ 4 h 69"/>
                <a:gd name="T64" fmla="*/ 55 w 71"/>
                <a:gd name="T65" fmla="*/ 30 h 69"/>
                <a:gd name="T66" fmla="*/ 55 w 71"/>
                <a:gd name="T67" fmla="*/ 31 h 69"/>
                <a:gd name="T68" fmla="*/ 55 w 71"/>
                <a:gd name="T69" fmla="*/ 31 h 69"/>
                <a:gd name="T70" fmla="*/ 54 w 71"/>
                <a:gd name="T71" fmla="*/ 33 h 69"/>
                <a:gd name="T72" fmla="*/ 28 w 71"/>
                <a:gd name="T73" fmla="*/ 41 h 69"/>
                <a:gd name="T74" fmla="*/ 29 w 71"/>
                <a:gd name="T75" fmla="*/ 40 h 69"/>
                <a:gd name="T76" fmla="*/ 31 w 71"/>
                <a:gd name="T77" fmla="*/ 40 h 69"/>
                <a:gd name="T78" fmla="*/ 51 w 71"/>
                <a:gd name="T79" fmla="*/ 58 h 69"/>
                <a:gd name="T80" fmla="*/ 52 w 71"/>
                <a:gd name="T81" fmla="*/ 60 h 69"/>
                <a:gd name="T82" fmla="*/ 51 w 71"/>
                <a:gd name="T83" fmla="*/ 61 h 69"/>
                <a:gd name="T84" fmla="*/ 49 w 71"/>
                <a:gd name="T85" fmla="*/ 61 h 69"/>
                <a:gd name="T86" fmla="*/ 29 w 71"/>
                <a:gd name="T87" fmla="*/ 43 h 69"/>
                <a:gd name="T88" fmla="*/ 28 w 71"/>
                <a:gd name="T89" fmla="*/ 4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 h="69">
                  <a:moveTo>
                    <a:pt x="16" y="35"/>
                  </a:moveTo>
                  <a:cubicBezTo>
                    <a:pt x="22" y="40"/>
                    <a:pt x="22" y="40"/>
                    <a:pt x="22" y="40"/>
                  </a:cubicBezTo>
                  <a:cubicBezTo>
                    <a:pt x="53" y="68"/>
                    <a:pt x="53" y="68"/>
                    <a:pt x="53" y="68"/>
                  </a:cubicBezTo>
                  <a:cubicBezTo>
                    <a:pt x="53" y="68"/>
                    <a:pt x="54" y="69"/>
                    <a:pt x="54" y="69"/>
                  </a:cubicBezTo>
                  <a:cubicBezTo>
                    <a:pt x="55" y="64"/>
                    <a:pt x="56" y="61"/>
                    <a:pt x="59" y="58"/>
                  </a:cubicBezTo>
                  <a:cubicBezTo>
                    <a:pt x="63" y="54"/>
                    <a:pt x="66" y="53"/>
                    <a:pt x="71" y="52"/>
                  </a:cubicBezTo>
                  <a:cubicBezTo>
                    <a:pt x="71" y="51"/>
                    <a:pt x="71" y="51"/>
                    <a:pt x="70" y="50"/>
                  </a:cubicBezTo>
                  <a:cubicBezTo>
                    <a:pt x="56" y="35"/>
                    <a:pt x="56" y="35"/>
                    <a:pt x="56" y="35"/>
                  </a:cubicBezTo>
                  <a:cubicBezTo>
                    <a:pt x="57" y="33"/>
                    <a:pt x="57" y="33"/>
                    <a:pt x="57" y="33"/>
                  </a:cubicBezTo>
                  <a:cubicBezTo>
                    <a:pt x="57" y="33"/>
                    <a:pt x="57" y="33"/>
                    <a:pt x="57" y="33"/>
                  </a:cubicBezTo>
                  <a:cubicBezTo>
                    <a:pt x="59" y="32"/>
                    <a:pt x="59" y="30"/>
                    <a:pt x="57" y="28"/>
                  </a:cubicBezTo>
                  <a:cubicBezTo>
                    <a:pt x="31" y="2"/>
                    <a:pt x="31" y="2"/>
                    <a:pt x="31" y="2"/>
                  </a:cubicBezTo>
                  <a:cubicBezTo>
                    <a:pt x="31" y="2"/>
                    <a:pt x="31" y="2"/>
                    <a:pt x="31" y="2"/>
                  </a:cubicBezTo>
                  <a:cubicBezTo>
                    <a:pt x="30" y="1"/>
                    <a:pt x="28" y="1"/>
                    <a:pt x="26" y="2"/>
                  </a:cubicBezTo>
                  <a:cubicBezTo>
                    <a:pt x="24" y="4"/>
                    <a:pt x="24" y="4"/>
                    <a:pt x="24" y="4"/>
                  </a:cubicBezTo>
                  <a:cubicBezTo>
                    <a:pt x="24" y="4"/>
                    <a:pt x="24" y="4"/>
                    <a:pt x="24" y="4"/>
                  </a:cubicBezTo>
                  <a:cubicBezTo>
                    <a:pt x="24" y="5"/>
                    <a:pt x="24" y="5"/>
                    <a:pt x="24" y="5"/>
                  </a:cubicBezTo>
                  <a:cubicBezTo>
                    <a:pt x="19" y="2"/>
                    <a:pt x="15" y="0"/>
                    <a:pt x="14" y="1"/>
                  </a:cubicBezTo>
                  <a:cubicBezTo>
                    <a:pt x="2" y="13"/>
                    <a:pt x="2" y="13"/>
                    <a:pt x="2" y="13"/>
                  </a:cubicBezTo>
                  <a:cubicBezTo>
                    <a:pt x="0" y="15"/>
                    <a:pt x="14" y="32"/>
                    <a:pt x="16" y="35"/>
                  </a:cubicBezTo>
                  <a:close/>
                  <a:moveTo>
                    <a:pt x="25" y="4"/>
                  </a:moveTo>
                  <a:cubicBezTo>
                    <a:pt x="25" y="4"/>
                    <a:pt x="25" y="4"/>
                    <a:pt x="25" y="4"/>
                  </a:cubicBezTo>
                  <a:cubicBezTo>
                    <a:pt x="25" y="4"/>
                    <a:pt x="25" y="4"/>
                    <a:pt x="25" y="4"/>
                  </a:cubicBezTo>
                  <a:close/>
                  <a:moveTo>
                    <a:pt x="26" y="4"/>
                  </a:moveTo>
                  <a:cubicBezTo>
                    <a:pt x="26" y="4"/>
                    <a:pt x="26" y="4"/>
                    <a:pt x="26" y="4"/>
                  </a:cubicBezTo>
                  <a:close/>
                  <a:moveTo>
                    <a:pt x="54" y="33"/>
                  </a:moveTo>
                  <a:cubicBezTo>
                    <a:pt x="42" y="20"/>
                    <a:pt x="42" y="20"/>
                    <a:pt x="42" y="20"/>
                  </a:cubicBezTo>
                  <a:cubicBezTo>
                    <a:pt x="36" y="14"/>
                    <a:pt x="36" y="14"/>
                    <a:pt x="36" y="14"/>
                  </a:cubicBezTo>
                  <a:cubicBezTo>
                    <a:pt x="35" y="13"/>
                    <a:pt x="31" y="10"/>
                    <a:pt x="26" y="6"/>
                  </a:cubicBezTo>
                  <a:cubicBezTo>
                    <a:pt x="28" y="4"/>
                    <a:pt x="28" y="4"/>
                    <a:pt x="28" y="4"/>
                  </a:cubicBezTo>
                  <a:cubicBezTo>
                    <a:pt x="29" y="4"/>
                    <a:pt x="29" y="4"/>
                    <a:pt x="29" y="4"/>
                  </a:cubicBezTo>
                  <a:cubicBezTo>
                    <a:pt x="29" y="4"/>
                    <a:pt x="29" y="4"/>
                    <a:pt x="29" y="4"/>
                  </a:cubicBezTo>
                  <a:cubicBezTo>
                    <a:pt x="55" y="30"/>
                    <a:pt x="55" y="30"/>
                    <a:pt x="55" y="30"/>
                  </a:cubicBezTo>
                  <a:cubicBezTo>
                    <a:pt x="55" y="31"/>
                    <a:pt x="55" y="31"/>
                    <a:pt x="55" y="31"/>
                  </a:cubicBezTo>
                  <a:cubicBezTo>
                    <a:pt x="55" y="31"/>
                    <a:pt x="55" y="31"/>
                    <a:pt x="55" y="31"/>
                  </a:cubicBezTo>
                  <a:lnTo>
                    <a:pt x="54" y="33"/>
                  </a:lnTo>
                  <a:close/>
                  <a:moveTo>
                    <a:pt x="28" y="41"/>
                  </a:moveTo>
                  <a:cubicBezTo>
                    <a:pt x="29" y="40"/>
                    <a:pt x="29" y="40"/>
                    <a:pt x="29" y="40"/>
                  </a:cubicBezTo>
                  <a:cubicBezTo>
                    <a:pt x="29" y="39"/>
                    <a:pt x="30" y="40"/>
                    <a:pt x="31" y="40"/>
                  </a:cubicBezTo>
                  <a:cubicBezTo>
                    <a:pt x="51" y="58"/>
                    <a:pt x="51" y="58"/>
                    <a:pt x="51" y="58"/>
                  </a:cubicBezTo>
                  <a:cubicBezTo>
                    <a:pt x="52" y="59"/>
                    <a:pt x="52" y="60"/>
                    <a:pt x="52" y="60"/>
                  </a:cubicBezTo>
                  <a:cubicBezTo>
                    <a:pt x="51" y="61"/>
                    <a:pt x="51" y="61"/>
                    <a:pt x="51" y="61"/>
                  </a:cubicBezTo>
                  <a:cubicBezTo>
                    <a:pt x="51" y="62"/>
                    <a:pt x="50" y="61"/>
                    <a:pt x="49" y="61"/>
                  </a:cubicBezTo>
                  <a:cubicBezTo>
                    <a:pt x="29" y="43"/>
                    <a:pt x="29" y="43"/>
                    <a:pt x="29" y="43"/>
                  </a:cubicBezTo>
                  <a:cubicBezTo>
                    <a:pt x="28" y="42"/>
                    <a:pt x="27" y="41"/>
                    <a:pt x="28" y="41"/>
                  </a:cubicBezTo>
                  <a:close/>
                </a:path>
              </a:pathLst>
            </a:custGeom>
            <a:solidFill>
              <a:srgbClr val="4B7FB1"/>
            </a:solidFill>
            <a:ln>
              <a:noFill/>
            </a:ln>
          </p:spPr>
          <p:txBody>
            <a:bodyPr vert="horz" wrap="square" lIns="91440" tIns="45720" rIns="91440" bIns="45720" numCol="1" anchor="t" anchorCtr="0" compatLnSpc="1"/>
            <a:lstStyle/>
            <a:p>
              <a:pPr>
                <a:lnSpc>
                  <a:spcPct val="120000"/>
                </a:lnSpc>
              </a:pPr>
              <a:endParaRPr lang="zh-CN" altLang="en-US">
                <a:solidFill>
                  <a:srgbClr val="4B7FB1"/>
                </a:solidFill>
              </a:endParaRPr>
            </a:p>
          </p:txBody>
        </p:sp>
        <p:sp>
          <p:nvSpPr>
            <p:cNvPr id="8" name="Freeform 103"/>
            <p:cNvSpPr>
              <a:spLocks noEditPoints="1"/>
            </p:cNvSpPr>
            <p:nvPr/>
          </p:nvSpPr>
          <p:spPr bwMode="auto">
            <a:xfrm>
              <a:off x="6490198" y="2451782"/>
              <a:ext cx="99786" cy="93550"/>
            </a:xfrm>
            <a:custGeom>
              <a:avLst/>
              <a:gdLst>
                <a:gd name="T0" fmla="*/ 0 w 20"/>
                <a:gd name="T1" fmla="*/ 14 h 19"/>
                <a:gd name="T2" fmla="*/ 1 w 20"/>
                <a:gd name="T3" fmla="*/ 14 h 19"/>
                <a:gd name="T4" fmla="*/ 2 w 20"/>
                <a:gd name="T5" fmla="*/ 15 h 19"/>
                <a:gd name="T6" fmla="*/ 14 w 20"/>
                <a:gd name="T7" fmla="*/ 18 h 19"/>
                <a:gd name="T8" fmla="*/ 19 w 20"/>
                <a:gd name="T9" fmla="*/ 13 h 19"/>
                <a:gd name="T10" fmla="*/ 15 w 20"/>
                <a:gd name="T11" fmla="*/ 1 h 19"/>
                <a:gd name="T12" fmla="*/ 15 w 20"/>
                <a:gd name="T13" fmla="*/ 0 h 19"/>
                <a:gd name="T14" fmla="*/ 15 w 20"/>
                <a:gd name="T15" fmla="*/ 0 h 19"/>
                <a:gd name="T16" fmla="*/ 5 w 20"/>
                <a:gd name="T17" fmla="*/ 5 h 19"/>
                <a:gd name="T18" fmla="*/ 0 w 20"/>
                <a:gd name="T19" fmla="*/ 14 h 19"/>
                <a:gd name="T20" fmla="*/ 4 w 20"/>
                <a:gd name="T21" fmla="*/ 12 h 19"/>
                <a:gd name="T22" fmla="*/ 4 w 20"/>
                <a:gd name="T23" fmla="*/ 12 h 19"/>
                <a:gd name="T24" fmla="*/ 5 w 20"/>
                <a:gd name="T25" fmla="*/ 12 h 19"/>
                <a:gd name="T26" fmla="*/ 13 w 20"/>
                <a:gd name="T27" fmla="*/ 15 h 19"/>
                <a:gd name="T28" fmla="*/ 13 w 20"/>
                <a:gd name="T29" fmla="*/ 15 h 19"/>
                <a:gd name="T30" fmla="*/ 13 w 20"/>
                <a:gd name="T31" fmla="*/ 16 h 19"/>
                <a:gd name="T32" fmla="*/ 13 w 20"/>
                <a:gd name="T33" fmla="*/ 16 h 19"/>
                <a:gd name="T34" fmla="*/ 5 w 20"/>
                <a:gd name="T35" fmla="*/ 13 h 19"/>
                <a:gd name="T36" fmla="*/ 4 w 20"/>
                <a:gd name="T37"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19">
                  <a:moveTo>
                    <a:pt x="0" y="14"/>
                  </a:moveTo>
                  <a:cubicBezTo>
                    <a:pt x="0" y="14"/>
                    <a:pt x="1" y="14"/>
                    <a:pt x="1" y="14"/>
                  </a:cubicBezTo>
                  <a:cubicBezTo>
                    <a:pt x="2" y="15"/>
                    <a:pt x="2" y="15"/>
                    <a:pt x="2" y="15"/>
                  </a:cubicBezTo>
                  <a:cubicBezTo>
                    <a:pt x="14" y="18"/>
                    <a:pt x="14" y="18"/>
                    <a:pt x="14" y="18"/>
                  </a:cubicBezTo>
                  <a:cubicBezTo>
                    <a:pt x="18" y="19"/>
                    <a:pt x="20" y="16"/>
                    <a:pt x="19" y="13"/>
                  </a:cubicBezTo>
                  <a:cubicBezTo>
                    <a:pt x="15" y="1"/>
                    <a:pt x="15" y="1"/>
                    <a:pt x="15" y="1"/>
                  </a:cubicBezTo>
                  <a:cubicBezTo>
                    <a:pt x="15" y="0"/>
                    <a:pt x="15" y="0"/>
                    <a:pt x="15" y="0"/>
                  </a:cubicBezTo>
                  <a:cubicBezTo>
                    <a:pt x="15" y="0"/>
                    <a:pt x="15" y="0"/>
                    <a:pt x="15" y="0"/>
                  </a:cubicBezTo>
                  <a:cubicBezTo>
                    <a:pt x="10" y="0"/>
                    <a:pt x="8" y="1"/>
                    <a:pt x="5" y="5"/>
                  </a:cubicBezTo>
                  <a:cubicBezTo>
                    <a:pt x="2" y="8"/>
                    <a:pt x="1" y="10"/>
                    <a:pt x="0" y="14"/>
                  </a:cubicBezTo>
                  <a:close/>
                  <a:moveTo>
                    <a:pt x="4" y="12"/>
                  </a:moveTo>
                  <a:cubicBezTo>
                    <a:pt x="4" y="12"/>
                    <a:pt x="4" y="12"/>
                    <a:pt x="4" y="12"/>
                  </a:cubicBezTo>
                  <a:cubicBezTo>
                    <a:pt x="5" y="12"/>
                    <a:pt x="5" y="12"/>
                    <a:pt x="5" y="12"/>
                  </a:cubicBezTo>
                  <a:cubicBezTo>
                    <a:pt x="13" y="15"/>
                    <a:pt x="13" y="15"/>
                    <a:pt x="13" y="15"/>
                  </a:cubicBezTo>
                  <a:cubicBezTo>
                    <a:pt x="13" y="15"/>
                    <a:pt x="13" y="15"/>
                    <a:pt x="13" y="15"/>
                  </a:cubicBezTo>
                  <a:cubicBezTo>
                    <a:pt x="13" y="16"/>
                    <a:pt x="13" y="16"/>
                    <a:pt x="13" y="16"/>
                  </a:cubicBezTo>
                  <a:cubicBezTo>
                    <a:pt x="13" y="16"/>
                    <a:pt x="13" y="16"/>
                    <a:pt x="13" y="16"/>
                  </a:cubicBezTo>
                  <a:cubicBezTo>
                    <a:pt x="5" y="13"/>
                    <a:pt x="5" y="13"/>
                    <a:pt x="5" y="13"/>
                  </a:cubicBezTo>
                  <a:lnTo>
                    <a:pt x="4" y="12"/>
                  </a:lnTo>
                  <a:close/>
                </a:path>
              </a:pathLst>
            </a:custGeom>
            <a:solidFill>
              <a:srgbClr val="4B7FB1"/>
            </a:solidFill>
            <a:ln>
              <a:noFill/>
            </a:ln>
          </p:spPr>
          <p:txBody>
            <a:bodyPr vert="horz" wrap="square" lIns="91440" tIns="45720" rIns="91440" bIns="45720" numCol="1" anchor="t" anchorCtr="0" compatLnSpc="1"/>
            <a:lstStyle/>
            <a:p>
              <a:pPr>
                <a:lnSpc>
                  <a:spcPct val="120000"/>
                </a:lnSpc>
              </a:pPr>
              <a:endParaRPr lang="zh-CN" altLang="en-US">
                <a:solidFill>
                  <a:srgbClr val="4B7FB1"/>
                </a:solidFill>
              </a:endParaRPr>
            </a:p>
          </p:txBody>
        </p:sp>
      </p:grpSp>
      <p:sp>
        <p:nvSpPr>
          <p:cNvPr id="9" name="椭圆 8"/>
          <p:cNvSpPr/>
          <p:nvPr/>
        </p:nvSpPr>
        <p:spPr>
          <a:xfrm>
            <a:off x="6072531" y="2298505"/>
            <a:ext cx="720400" cy="720400"/>
          </a:xfrm>
          <a:prstGeom prst="ellipse">
            <a:avLst/>
          </a:prstGeom>
          <a:noFill/>
          <a:ln>
            <a:solidFill>
              <a:srgbClr val="4B7F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7FB1"/>
              </a:solidFill>
            </a:endParaRPr>
          </a:p>
        </p:txBody>
      </p:sp>
      <p:sp>
        <p:nvSpPr>
          <p:cNvPr id="20" name="文本框 19"/>
          <p:cNvSpPr txBox="1"/>
          <p:nvPr/>
        </p:nvSpPr>
        <p:spPr>
          <a:xfrm>
            <a:off x="6933773" y="1311361"/>
            <a:ext cx="2716266" cy="607695"/>
          </a:xfrm>
          <a:prstGeom prst="rect">
            <a:avLst/>
          </a:prstGeom>
          <a:noFill/>
        </p:spPr>
        <p:txBody>
          <a:bodyPr wrap="square" rtlCol="0">
            <a:spAutoFit/>
          </a:bodyPr>
          <a:lstStyle/>
          <a:p>
            <a:pPr>
              <a:lnSpc>
                <a:spcPct val="120000"/>
              </a:lnSpc>
            </a:pPr>
            <a:r>
              <a:rPr lang="en-US" altLang="zh-CN" sz="2800" b="1" smtClean="0">
                <a:solidFill>
                  <a:srgbClr val="4B7FB1"/>
                </a:solidFill>
              </a:rPr>
              <a:t>Word2vec</a:t>
            </a:r>
            <a:endParaRPr lang="en-US" altLang="zh-CN" sz="2800" b="1">
              <a:solidFill>
                <a:srgbClr val="4B7FB1"/>
              </a:solidFill>
            </a:endParaRPr>
          </a:p>
        </p:txBody>
      </p:sp>
      <p:sp>
        <p:nvSpPr>
          <p:cNvPr id="11" name="Freeform 125"/>
          <p:cNvSpPr>
            <a:spLocks noEditPoints="1"/>
          </p:cNvSpPr>
          <p:nvPr/>
        </p:nvSpPr>
        <p:spPr bwMode="auto">
          <a:xfrm>
            <a:off x="6156960" y="3570605"/>
            <a:ext cx="528955" cy="321945"/>
          </a:xfrm>
          <a:custGeom>
            <a:avLst/>
            <a:gdLst>
              <a:gd name="T0" fmla="*/ 46 w 90"/>
              <a:gd name="T1" fmla="*/ 52 h 94"/>
              <a:gd name="T2" fmla="*/ 44 w 90"/>
              <a:gd name="T3" fmla="*/ 51 h 94"/>
              <a:gd name="T4" fmla="*/ 44 w 90"/>
              <a:gd name="T5" fmla="*/ 50 h 94"/>
              <a:gd name="T6" fmla="*/ 30 w 90"/>
              <a:gd name="T7" fmla="*/ 37 h 94"/>
              <a:gd name="T8" fmla="*/ 12 w 90"/>
              <a:gd name="T9" fmla="*/ 19 h 94"/>
              <a:gd name="T10" fmla="*/ 0 w 90"/>
              <a:gd name="T11" fmla="*/ 50 h 94"/>
              <a:gd name="T12" fmla="*/ 45 w 90"/>
              <a:gd name="T13" fmla="*/ 94 h 94"/>
              <a:gd name="T14" fmla="*/ 86 w 90"/>
              <a:gd name="T15" fmla="*/ 66 h 94"/>
              <a:gd name="T16" fmla="*/ 73 w 90"/>
              <a:gd name="T17" fmla="*/ 61 h 94"/>
              <a:gd name="T18" fmla="*/ 46 w 90"/>
              <a:gd name="T19" fmla="*/ 52 h 94"/>
              <a:gd name="T20" fmla="*/ 42 w 90"/>
              <a:gd name="T21" fmla="*/ 41 h 94"/>
              <a:gd name="T22" fmla="*/ 42 w 90"/>
              <a:gd name="T23" fmla="*/ 0 h 94"/>
              <a:gd name="T24" fmla="*/ 13 w 90"/>
              <a:gd name="T25" fmla="*/ 12 h 94"/>
              <a:gd name="T26" fmla="*/ 36 w 90"/>
              <a:gd name="T27" fmla="*/ 35 h 94"/>
              <a:gd name="T28" fmla="*/ 42 w 90"/>
              <a:gd name="T29" fmla="*/ 41 h 94"/>
              <a:gd name="T30" fmla="*/ 47 w 90"/>
              <a:gd name="T31" fmla="*/ 2 h 94"/>
              <a:gd name="T32" fmla="*/ 47 w 90"/>
              <a:gd name="T33" fmla="*/ 45 h 94"/>
              <a:gd name="T34" fmla="*/ 88 w 90"/>
              <a:gd name="T35" fmla="*/ 60 h 94"/>
              <a:gd name="T36" fmla="*/ 90 w 90"/>
              <a:gd name="T37" fmla="*/ 46 h 94"/>
              <a:gd name="T38" fmla="*/ 47 w 90"/>
              <a:gd name="T39" fmla="*/ 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94">
                <a:moveTo>
                  <a:pt x="46" y="52"/>
                </a:moveTo>
                <a:cubicBezTo>
                  <a:pt x="44" y="51"/>
                  <a:pt x="44" y="51"/>
                  <a:pt x="44" y="51"/>
                </a:cubicBezTo>
                <a:cubicBezTo>
                  <a:pt x="44" y="50"/>
                  <a:pt x="44" y="50"/>
                  <a:pt x="44" y="50"/>
                </a:cubicBezTo>
                <a:cubicBezTo>
                  <a:pt x="30" y="37"/>
                  <a:pt x="30" y="37"/>
                  <a:pt x="30" y="37"/>
                </a:cubicBezTo>
                <a:cubicBezTo>
                  <a:pt x="12" y="19"/>
                  <a:pt x="12" y="19"/>
                  <a:pt x="12" y="19"/>
                </a:cubicBezTo>
                <a:cubicBezTo>
                  <a:pt x="5" y="27"/>
                  <a:pt x="0" y="38"/>
                  <a:pt x="0" y="50"/>
                </a:cubicBezTo>
                <a:cubicBezTo>
                  <a:pt x="0" y="74"/>
                  <a:pt x="20" y="94"/>
                  <a:pt x="45" y="94"/>
                </a:cubicBezTo>
                <a:cubicBezTo>
                  <a:pt x="64" y="94"/>
                  <a:pt x="80" y="82"/>
                  <a:pt x="86" y="66"/>
                </a:cubicBezTo>
                <a:cubicBezTo>
                  <a:pt x="73" y="61"/>
                  <a:pt x="73" y="61"/>
                  <a:pt x="73" y="61"/>
                </a:cubicBezTo>
                <a:lnTo>
                  <a:pt x="46" y="52"/>
                </a:lnTo>
                <a:close/>
                <a:moveTo>
                  <a:pt x="42" y="41"/>
                </a:moveTo>
                <a:cubicBezTo>
                  <a:pt x="42" y="0"/>
                  <a:pt x="42" y="0"/>
                  <a:pt x="42" y="0"/>
                </a:cubicBezTo>
                <a:cubicBezTo>
                  <a:pt x="31" y="1"/>
                  <a:pt x="20" y="5"/>
                  <a:pt x="13" y="12"/>
                </a:cubicBezTo>
                <a:cubicBezTo>
                  <a:pt x="36" y="35"/>
                  <a:pt x="36" y="35"/>
                  <a:pt x="36" y="35"/>
                </a:cubicBezTo>
                <a:lnTo>
                  <a:pt x="42" y="41"/>
                </a:lnTo>
                <a:close/>
                <a:moveTo>
                  <a:pt x="47" y="2"/>
                </a:moveTo>
                <a:cubicBezTo>
                  <a:pt x="47" y="45"/>
                  <a:pt x="47" y="45"/>
                  <a:pt x="47" y="45"/>
                </a:cubicBezTo>
                <a:cubicBezTo>
                  <a:pt x="88" y="60"/>
                  <a:pt x="88" y="60"/>
                  <a:pt x="88" y="60"/>
                </a:cubicBezTo>
                <a:cubicBezTo>
                  <a:pt x="90" y="56"/>
                  <a:pt x="90" y="51"/>
                  <a:pt x="90" y="46"/>
                </a:cubicBezTo>
                <a:cubicBezTo>
                  <a:pt x="90" y="22"/>
                  <a:pt x="71" y="3"/>
                  <a:pt x="47" y="2"/>
                </a:cubicBezTo>
                <a:close/>
              </a:path>
            </a:pathLst>
          </a:custGeom>
          <a:solidFill>
            <a:srgbClr val="4B7FB1"/>
          </a:solidFill>
          <a:ln>
            <a:noFill/>
          </a:ln>
        </p:spPr>
        <p:txBody>
          <a:bodyPr vert="horz" wrap="square" lIns="91440" tIns="45720" rIns="91440" bIns="45720" numCol="1" anchor="t" anchorCtr="0" compatLnSpc="1"/>
          <a:lstStyle/>
          <a:p>
            <a:pPr>
              <a:lnSpc>
                <a:spcPct val="120000"/>
              </a:lnSpc>
            </a:pPr>
            <a:endParaRPr lang="zh-CN" altLang="en-US">
              <a:solidFill>
                <a:srgbClr val="4B7FB1"/>
              </a:solidFill>
            </a:endParaRPr>
          </a:p>
        </p:txBody>
      </p:sp>
      <p:sp>
        <p:nvSpPr>
          <p:cNvPr id="12" name="椭圆 11"/>
          <p:cNvSpPr/>
          <p:nvPr/>
        </p:nvSpPr>
        <p:spPr>
          <a:xfrm>
            <a:off x="6060466" y="3371696"/>
            <a:ext cx="720400" cy="720400"/>
          </a:xfrm>
          <a:prstGeom prst="ellipse">
            <a:avLst/>
          </a:prstGeom>
          <a:noFill/>
          <a:ln>
            <a:solidFill>
              <a:srgbClr val="4B7F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7FB1"/>
              </a:solidFill>
            </a:endParaRPr>
          </a:p>
        </p:txBody>
      </p:sp>
      <p:sp>
        <p:nvSpPr>
          <p:cNvPr id="21" name="文本框 20"/>
          <p:cNvSpPr txBox="1"/>
          <p:nvPr/>
        </p:nvSpPr>
        <p:spPr>
          <a:xfrm>
            <a:off x="6933773" y="2298802"/>
            <a:ext cx="2716266" cy="607695"/>
          </a:xfrm>
          <a:prstGeom prst="rect">
            <a:avLst/>
          </a:prstGeom>
          <a:noFill/>
        </p:spPr>
        <p:txBody>
          <a:bodyPr wrap="square" rtlCol="0">
            <a:spAutoFit/>
          </a:bodyPr>
          <a:lstStyle/>
          <a:p>
            <a:pPr>
              <a:lnSpc>
                <a:spcPct val="120000"/>
              </a:lnSpc>
            </a:pPr>
            <a:r>
              <a:rPr lang="en-US" altLang="zh-CN" sz="2800" b="1" smtClean="0">
                <a:solidFill>
                  <a:srgbClr val="4B7FB1"/>
                </a:solidFill>
              </a:rPr>
              <a:t>DeepWalk</a:t>
            </a:r>
            <a:endParaRPr lang="en-US" altLang="zh-CN" sz="2800" b="1">
              <a:solidFill>
                <a:srgbClr val="4B7FB1"/>
              </a:solidFill>
            </a:endParaRPr>
          </a:p>
        </p:txBody>
      </p:sp>
      <p:sp>
        <p:nvSpPr>
          <p:cNvPr id="14" name="Freeform 146"/>
          <p:cNvSpPr>
            <a:spLocks noChangeArrowheads="1"/>
          </p:cNvSpPr>
          <p:nvPr/>
        </p:nvSpPr>
        <p:spPr bwMode="auto">
          <a:xfrm>
            <a:off x="6257878" y="4511260"/>
            <a:ext cx="324306" cy="449224"/>
          </a:xfrm>
          <a:custGeom>
            <a:avLst/>
            <a:gdLst>
              <a:gd name="T0" fmla="*/ 381830 w 356"/>
              <a:gd name="T1" fmla="*/ 64394 h 497"/>
              <a:gd name="T2" fmla="*/ 381830 w 356"/>
              <a:gd name="T3" fmla="*/ 64394 h 497"/>
              <a:gd name="T4" fmla="*/ 339804 w 356"/>
              <a:gd name="T5" fmla="*/ 147869 h 497"/>
              <a:gd name="T6" fmla="*/ 85251 w 356"/>
              <a:gd name="T7" fmla="*/ 147869 h 497"/>
              <a:gd name="T8" fmla="*/ 43226 w 356"/>
              <a:gd name="T9" fmla="*/ 64394 h 497"/>
              <a:gd name="T10" fmla="*/ 0 w 356"/>
              <a:gd name="T11" fmla="*/ 106132 h 497"/>
              <a:gd name="T12" fmla="*/ 0 w 356"/>
              <a:gd name="T13" fmla="*/ 549737 h 497"/>
              <a:gd name="T14" fmla="*/ 43226 w 356"/>
              <a:gd name="T15" fmla="*/ 591475 h 497"/>
              <a:gd name="T16" fmla="*/ 381830 w 356"/>
              <a:gd name="T17" fmla="*/ 591475 h 497"/>
              <a:gd name="T18" fmla="*/ 426256 w 356"/>
              <a:gd name="T19" fmla="*/ 549737 h 497"/>
              <a:gd name="T20" fmla="*/ 426256 w 356"/>
              <a:gd name="T21" fmla="*/ 106132 h 497"/>
              <a:gd name="T22" fmla="*/ 381830 w 356"/>
              <a:gd name="T23" fmla="*/ 64394 h 497"/>
              <a:gd name="T24" fmla="*/ 318191 w 356"/>
              <a:gd name="T25" fmla="*/ 116864 h 497"/>
              <a:gd name="T26" fmla="*/ 318191 w 356"/>
              <a:gd name="T27" fmla="*/ 116864 h 497"/>
              <a:gd name="T28" fmla="*/ 350611 w 356"/>
              <a:gd name="T29" fmla="*/ 64394 h 497"/>
              <a:gd name="T30" fmla="*/ 276166 w 356"/>
              <a:gd name="T31" fmla="*/ 64394 h 497"/>
              <a:gd name="T32" fmla="*/ 254553 w 356"/>
              <a:gd name="T33" fmla="*/ 0 h 497"/>
              <a:gd name="T34" fmla="*/ 159696 w 356"/>
              <a:gd name="T35" fmla="*/ 0 h 497"/>
              <a:gd name="T36" fmla="*/ 138083 w 356"/>
              <a:gd name="T37" fmla="*/ 64394 h 497"/>
              <a:gd name="T38" fmla="*/ 73244 w 356"/>
              <a:gd name="T39" fmla="*/ 64394 h 497"/>
              <a:gd name="T40" fmla="*/ 106864 w 356"/>
              <a:gd name="T41" fmla="*/ 116864 h 497"/>
              <a:gd name="T42" fmla="*/ 318191 w 356"/>
              <a:gd name="T43" fmla="*/ 116864 h 49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56" h="497">
                <a:moveTo>
                  <a:pt x="318" y="54"/>
                </a:moveTo>
                <a:lnTo>
                  <a:pt x="318" y="54"/>
                </a:lnTo>
                <a:cubicBezTo>
                  <a:pt x="283" y="124"/>
                  <a:pt x="283" y="124"/>
                  <a:pt x="283" y="124"/>
                </a:cubicBezTo>
                <a:cubicBezTo>
                  <a:pt x="71" y="124"/>
                  <a:pt x="71" y="124"/>
                  <a:pt x="71" y="124"/>
                </a:cubicBezTo>
                <a:cubicBezTo>
                  <a:pt x="36" y="54"/>
                  <a:pt x="36" y="54"/>
                  <a:pt x="36" y="54"/>
                </a:cubicBezTo>
                <a:cubicBezTo>
                  <a:pt x="17" y="54"/>
                  <a:pt x="0" y="71"/>
                  <a:pt x="0" y="89"/>
                </a:cubicBezTo>
                <a:cubicBezTo>
                  <a:pt x="0" y="461"/>
                  <a:pt x="0" y="461"/>
                  <a:pt x="0" y="461"/>
                </a:cubicBezTo>
                <a:cubicBezTo>
                  <a:pt x="0" y="487"/>
                  <a:pt x="17" y="496"/>
                  <a:pt x="36" y="496"/>
                </a:cubicBezTo>
                <a:cubicBezTo>
                  <a:pt x="318" y="496"/>
                  <a:pt x="318" y="496"/>
                  <a:pt x="318" y="496"/>
                </a:cubicBezTo>
                <a:cubicBezTo>
                  <a:pt x="336" y="496"/>
                  <a:pt x="355" y="487"/>
                  <a:pt x="355" y="461"/>
                </a:cubicBezTo>
                <a:cubicBezTo>
                  <a:pt x="355" y="89"/>
                  <a:pt x="355" y="89"/>
                  <a:pt x="355" y="89"/>
                </a:cubicBezTo>
                <a:cubicBezTo>
                  <a:pt x="355" y="71"/>
                  <a:pt x="336" y="54"/>
                  <a:pt x="318" y="54"/>
                </a:cubicBezTo>
                <a:close/>
                <a:moveTo>
                  <a:pt x="265" y="98"/>
                </a:moveTo>
                <a:lnTo>
                  <a:pt x="265" y="98"/>
                </a:lnTo>
                <a:cubicBezTo>
                  <a:pt x="292" y="54"/>
                  <a:pt x="292" y="54"/>
                  <a:pt x="292" y="54"/>
                </a:cubicBezTo>
                <a:cubicBezTo>
                  <a:pt x="230" y="54"/>
                  <a:pt x="230" y="54"/>
                  <a:pt x="230" y="54"/>
                </a:cubicBezTo>
                <a:cubicBezTo>
                  <a:pt x="212" y="0"/>
                  <a:pt x="212" y="0"/>
                  <a:pt x="212" y="0"/>
                </a:cubicBezTo>
                <a:cubicBezTo>
                  <a:pt x="133" y="0"/>
                  <a:pt x="133" y="0"/>
                  <a:pt x="133" y="0"/>
                </a:cubicBezTo>
                <a:cubicBezTo>
                  <a:pt x="115" y="54"/>
                  <a:pt x="115" y="54"/>
                  <a:pt x="115" y="54"/>
                </a:cubicBezTo>
                <a:cubicBezTo>
                  <a:pt x="61" y="54"/>
                  <a:pt x="61" y="54"/>
                  <a:pt x="61" y="54"/>
                </a:cubicBezTo>
                <a:cubicBezTo>
                  <a:pt x="89" y="98"/>
                  <a:pt x="89" y="98"/>
                  <a:pt x="89" y="98"/>
                </a:cubicBezTo>
                <a:lnTo>
                  <a:pt x="265" y="98"/>
                </a:lnTo>
                <a:close/>
              </a:path>
            </a:pathLst>
          </a:custGeom>
          <a:solidFill>
            <a:srgbClr val="4B7FB1"/>
          </a:solidFill>
          <a:ln>
            <a:noFill/>
          </a:ln>
          <a:effectLst/>
        </p:spPr>
        <p:txBody>
          <a:bodyPr wrap="none" lIns="45712" tIns="22856" rIns="45712" bIns="22856" anchor="ctr"/>
          <a:lstStyle/>
          <a:p>
            <a:pPr marL="0" marR="0" lvl="0" indent="0" defTabSz="457200" eaLnBrk="1" fontAlgn="auto" latinLnBrk="0" hangingPunct="1">
              <a:lnSpc>
                <a:spcPct val="120000"/>
              </a:lnSpc>
              <a:buClrTx/>
              <a:buSzTx/>
              <a:buFontTx/>
              <a:buNone/>
              <a:defRPr/>
            </a:pPr>
            <a:endParaRPr kumimoji="0" lang="zh-CN" altLang="en-US" sz="900" b="0" i="0" u="none" strike="noStrike" kern="0" cap="none" spc="0" normalizeH="0" baseline="0" noProof="0">
              <a:ln>
                <a:noFill/>
              </a:ln>
              <a:solidFill>
                <a:srgbClr val="4B7FB1"/>
              </a:solidFill>
              <a:effectLst/>
              <a:uLnTx/>
              <a:uFillTx/>
            </a:endParaRPr>
          </a:p>
        </p:txBody>
      </p:sp>
      <p:sp>
        <p:nvSpPr>
          <p:cNvPr id="15" name="椭圆 14"/>
          <p:cNvSpPr/>
          <p:nvPr/>
        </p:nvSpPr>
        <p:spPr>
          <a:xfrm>
            <a:off x="6047131" y="4431552"/>
            <a:ext cx="720400" cy="720400"/>
          </a:xfrm>
          <a:prstGeom prst="ellipse">
            <a:avLst/>
          </a:prstGeom>
          <a:noFill/>
          <a:ln>
            <a:solidFill>
              <a:srgbClr val="4B7F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7FB1"/>
              </a:solidFill>
            </a:endParaRPr>
          </a:p>
        </p:txBody>
      </p:sp>
      <p:sp>
        <p:nvSpPr>
          <p:cNvPr id="22" name="文本框 21"/>
          <p:cNvSpPr txBox="1"/>
          <p:nvPr/>
        </p:nvSpPr>
        <p:spPr>
          <a:xfrm>
            <a:off x="6933773" y="3372018"/>
            <a:ext cx="2716266" cy="607695"/>
          </a:xfrm>
          <a:prstGeom prst="rect">
            <a:avLst/>
          </a:prstGeom>
          <a:noFill/>
        </p:spPr>
        <p:txBody>
          <a:bodyPr wrap="square" rtlCol="0">
            <a:spAutoFit/>
          </a:bodyPr>
          <a:lstStyle/>
          <a:p>
            <a:pPr>
              <a:lnSpc>
                <a:spcPct val="120000"/>
              </a:lnSpc>
            </a:pPr>
            <a:r>
              <a:rPr lang="en-US" altLang="zh-CN" sz="2800" b="1" smtClean="0">
                <a:solidFill>
                  <a:srgbClr val="4B7FB1"/>
                </a:solidFill>
              </a:rPr>
              <a:t>Line</a:t>
            </a:r>
            <a:endParaRPr lang="en-US" altLang="zh-CN" sz="2800" b="1">
              <a:solidFill>
                <a:srgbClr val="4B7FB1"/>
              </a:solidFill>
            </a:endParaRPr>
          </a:p>
        </p:txBody>
      </p:sp>
      <p:sp>
        <p:nvSpPr>
          <p:cNvPr id="17" name="Freeform 1"/>
          <p:cNvSpPr>
            <a:spLocks noChangeArrowheads="1"/>
          </p:cNvSpPr>
          <p:nvPr/>
        </p:nvSpPr>
        <p:spPr bwMode="auto">
          <a:xfrm>
            <a:off x="6205855" y="5785485"/>
            <a:ext cx="401955" cy="354330"/>
          </a:xfrm>
          <a:custGeom>
            <a:avLst/>
            <a:gdLst>
              <a:gd name="T0" fmla="*/ 479214 w 444"/>
              <a:gd name="T1" fmla="*/ 43237 h 356"/>
              <a:gd name="T2" fmla="*/ 479214 w 444"/>
              <a:gd name="T3" fmla="*/ 43237 h 356"/>
              <a:gd name="T4" fmla="*/ 297857 w 444"/>
              <a:gd name="T5" fmla="*/ 43237 h 356"/>
              <a:gd name="T6" fmla="*/ 265429 w 444"/>
              <a:gd name="T7" fmla="*/ 74464 h 356"/>
              <a:gd name="T8" fmla="*/ 234202 w 444"/>
              <a:gd name="T9" fmla="*/ 43237 h 356"/>
              <a:gd name="T10" fmla="*/ 54047 w 444"/>
              <a:gd name="T11" fmla="*/ 43237 h 356"/>
              <a:gd name="T12" fmla="*/ 54047 w 444"/>
              <a:gd name="T13" fmla="*/ 223391 h 356"/>
              <a:gd name="T14" fmla="*/ 265429 w 444"/>
              <a:gd name="T15" fmla="*/ 426364 h 356"/>
              <a:gd name="T16" fmla="*/ 479214 w 444"/>
              <a:gd name="T17" fmla="*/ 223391 h 356"/>
              <a:gd name="T18" fmla="*/ 479214 w 444"/>
              <a:gd name="T19" fmla="*/ 43237 h 3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4" h="356">
                <a:moveTo>
                  <a:pt x="399" y="36"/>
                </a:moveTo>
                <a:lnTo>
                  <a:pt x="399" y="36"/>
                </a:lnTo>
                <a:cubicBezTo>
                  <a:pt x="355" y="0"/>
                  <a:pt x="293" y="0"/>
                  <a:pt x="248" y="36"/>
                </a:cubicBezTo>
                <a:cubicBezTo>
                  <a:pt x="221" y="62"/>
                  <a:pt x="221" y="62"/>
                  <a:pt x="221" y="62"/>
                </a:cubicBezTo>
                <a:cubicBezTo>
                  <a:pt x="195" y="36"/>
                  <a:pt x="195" y="36"/>
                  <a:pt x="195" y="36"/>
                </a:cubicBezTo>
                <a:cubicBezTo>
                  <a:pt x="151" y="0"/>
                  <a:pt x="89" y="0"/>
                  <a:pt x="45" y="36"/>
                </a:cubicBezTo>
                <a:cubicBezTo>
                  <a:pt x="0" y="80"/>
                  <a:pt x="0" y="151"/>
                  <a:pt x="45" y="186"/>
                </a:cubicBezTo>
                <a:cubicBezTo>
                  <a:pt x="221" y="355"/>
                  <a:pt x="221" y="355"/>
                  <a:pt x="221" y="355"/>
                </a:cubicBezTo>
                <a:cubicBezTo>
                  <a:pt x="399" y="186"/>
                  <a:pt x="399" y="186"/>
                  <a:pt x="399" y="186"/>
                </a:cubicBezTo>
                <a:cubicBezTo>
                  <a:pt x="443" y="151"/>
                  <a:pt x="443" y="80"/>
                  <a:pt x="399" y="36"/>
                </a:cubicBezTo>
              </a:path>
            </a:pathLst>
          </a:custGeom>
          <a:solidFill>
            <a:srgbClr val="4B7FB1"/>
          </a:solidFill>
          <a:ln>
            <a:noFill/>
          </a:ln>
          <a:effectLst/>
        </p:spPr>
        <p:txBody>
          <a:bodyPr wrap="none" lIns="45712" tIns="22856" rIns="45712" bIns="22856" anchor="ctr"/>
          <a:lstStyle/>
          <a:p>
            <a:pPr marL="0" marR="0" lvl="0" indent="0" defTabSz="457200" eaLnBrk="1" fontAlgn="auto" latinLnBrk="0" hangingPunct="1">
              <a:lnSpc>
                <a:spcPct val="120000"/>
              </a:lnSpc>
              <a:buClrTx/>
              <a:buSzTx/>
              <a:buFontTx/>
              <a:buNone/>
              <a:defRPr/>
            </a:pPr>
            <a:endParaRPr kumimoji="0" lang="zh-CN" altLang="en-US" sz="900" b="0" i="0" u="none" strike="noStrike" kern="0" cap="none" spc="0" normalizeH="0" baseline="0" noProof="0">
              <a:ln>
                <a:noFill/>
              </a:ln>
              <a:solidFill>
                <a:srgbClr val="4B7FB1"/>
              </a:solidFill>
              <a:effectLst/>
              <a:uLnTx/>
              <a:uFillTx/>
            </a:endParaRPr>
          </a:p>
        </p:txBody>
      </p:sp>
      <p:sp>
        <p:nvSpPr>
          <p:cNvPr id="18" name="椭圆 17"/>
          <p:cNvSpPr/>
          <p:nvPr/>
        </p:nvSpPr>
        <p:spPr>
          <a:xfrm>
            <a:off x="6047131" y="5532047"/>
            <a:ext cx="720400" cy="720400"/>
          </a:xfrm>
          <a:prstGeom prst="ellipse">
            <a:avLst/>
          </a:prstGeom>
          <a:noFill/>
          <a:ln>
            <a:solidFill>
              <a:srgbClr val="4B7F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7FB1"/>
              </a:solidFill>
            </a:endParaRPr>
          </a:p>
        </p:txBody>
      </p:sp>
      <p:sp>
        <p:nvSpPr>
          <p:cNvPr id="23" name="文本框 22"/>
          <p:cNvSpPr txBox="1"/>
          <p:nvPr/>
        </p:nvSpPr>
        <p:spPr>
          <a:xfrm>
            <a:off x="6933773" y="4431873"/>
            <a:ext cx="2716266" cy="607695"/>
          </a:xfrm>
          <a:prstGeom prst="rect">
            <a:avLst/>
          </a:prstGeom>
          <a:noFill/>
        </p:spPr>
        <p:txBody>
          <a:bodyPr wrap="square" rtlCol="0">
            <a:spAutoFit/>
          </a:bodyPr>
          <a:lstStyle/>
          <a:p>
            <a:pPr>
              <a:lnSpc>
                <a:spcPct val="120000"/>
              </a:lnSpc>
            </a:pPr>
            <a:r>
              <a:rPr lang="en-US" altLang="zh-CN" sz="2800" b="1" smtClean="0">
                <a:solidFill>
                  <a:srgbClr val="4B7FB1"/>
                </a:solidFill>
              </a:rPr>
              <a:t>node2vec</a:t>
            </a:r>
            <a:endParaRPr lang="en-US" altLang="zh-CN" sz="2800" b="1" smtClean="0">
              <a:solidFill>
                <a:srgbClr val="4B7FB1"/>
              </a:solidFill>
            </a:endParaRPr>
          </a:p>
        </p:txBody>
      </p:sp>
      <p:sp>
        <p:nvSpPr>
          <p:cNvPr id="29" name="文本框 28"/>
          <p:cNvSpPr txBox="1"/>
          <p:nvPr/>
        </p:nvSpPr>
        <p:spPr>
          <a:xfrm>
            <a:off x="-127321" y="1311540"/>
            <a:ext cx="2222339" cy="769441"/>
          </a:xfrm>
          <a:prstGeom prst="rect">
            <a:avLst/>
          </a:prstGeom>
          <a:noFill/>
        </p:spPr>
        <p:txBody>
          <a:bodyPr wrap="square" rtlCol="0">
            <a:spAutoFit/>
          </a:bodyPr>
          <a:lstStyle/>
          <a:p>
            <a:pPr algn="ctr"/>
            <a:r>
              <a:rPr lang="zh-CN" altLang="en-US" sz="4400" b="1" smtClean="0">
                <a:solidFill>
                  <a:srgbClr val="4B7FB1"/>
                </a:solidFill>
              </a:rPr>
              <a:t>目 录</a:t>
            </a:r>
            <a:endParaRPr lang="zh-CN" altLang="en-US" sz="4400" b="1">
              <a:solidFill>
                <a:srgbClr val="4B7FB1"/>
              </a:solidFill>
            </a:endParaRPr>
          </a:p>
        </p:txBody>
      </p:sp>
      <p:grpSp>
        <p:nvGrpSpPr>
          <p:cNvPr id="30" name="组合 29"/>
          <p:cNvGrpSpPr/>
          <p:nvPr/>
        </p:nvGrpSpPr>
        <p:grpSpPr>
          <a:xfrm>
            <a:off x="553265" y="248720"/>
            <a:ext cx="918375" cy="1011912"/>
            <a:chOff x="10002837" y="2816226"/>
            <a:chExt cx="514351" cy="566737"/>
          </a:xfrm>
          <a:solidFill>
            <a:srgbClr val="4B7FB1"/>
          </a:solidFill>
        </p:grpSpPr>
        <p:sp>
          <p:nvSpPr>
            <p:cNvPr id="31" name="Freeform 1102"/>
            <p:cNvSpPr/>
            <p:nvPr/>
          </p:nvSpPr>
          <p:spPr bwMode="auto">
            <a:xfrm>
              <a:off x="10020300" y="3170238"/>
              <a:ext cx="496888" cy="212725"/>
            </a:xfrm>
            <a:custGeom>
              <a:avLst/>
              <a:gdLst>
                <a:gd name="T0" fmla="*/ 28 w 28"/>
                <a:gd name="T1" fmla="*/ 10 h 12"/>
                <a:gd name="T2" fmla="*/ 28 w 28"/>
                <a:gd name="T3" fmla="*/ 9 h 12"/>
                <a:gd name="T4" fmla="*/ 28 w 28"/>
                <a:gd name="T5" fmla="*/ 9 h 12"/>
                <a:gd name="T6" fmla="*/ 26 w 28"/>
                <a:gd name="T7" fmla="*/ 4 h 12"/>
                <a:gd name="T8" fmla="*/ 22 w 28"/>
                <a:gd name="T9" fmla="*/ 1 h 12"/>
                <a:gd name="T10" fmla="*/ 19 w 28"/>
                <a:gd name="T11" fmla="*/ 0 h 12"/>
                <a:gd name="T12" fmla="*/ 19 w 28"/>
                <a:gd name="T13" fmla="*/ 10 h 12"/>
                <a:gd name="T14" fmla="*/ 14 w 28"/>
                <a:gd name="T15" fmla="*/ 6 h 12"/>
                <a:gd name="T16" fmla="*/ 9 w 28"/>
                <a:gd name="T17" fmla="*/ 10 h 12"/>
                <a:gd name="T18" fmla="*/ 9 w 28"/>
                <a:gd name="T19" fmla="*/ 0 h 12"/>
                <a:gd name="T20" fmla="*/ 2 w 28"/>
                <a:gd name="T21" fmla="*/ 4 h 12"/>
                <a:gd name="T22" fmla="*/ 0 w 28"/>
                <a:gd name="T23" fmla="*/ 9 h 12"/>
                <a:gd name="T24" fmla="*/ 0 w 28"/>
                <a:gd name="T25" fmla="*/ 10 h 12"/>
                <a:gd name="T26" fmla="*/ 0 w 28"/>
                <a:gd name="T27" fmla="*/ 10 h 12"/>
                <a:gd name="T28" fmla="*/ 14 w 28"/>
                <a:gd name="T29" fmla="*/ 12 h 12"/>
                <a:gd name="T30" fmla="*/ 28 w 28"/>
                <a:gd name="T31" fmla="*/ 10 h 12"/>
                <a:gd name="T32" fmla="*/ 28 w 28"/>
                <a:gd name="T33"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12">
                  <a:moveTo>
                    <a:pt x="28" y="10"/>
                  </a:moveTo>
                  <a:cubicBezTo>
                    <a:pt x="28" y="10"/>
                    <a:pt x="28" y="10"/>
                    <a:pt x="28" y="9"/>
                  </a:cubicBezTo>
                  <a:cubicBezTo>
                    <a:pt x="28" y="9"/>
                    <a:pt x="28" y="9"/>
                    <a:pt x="28" y="9"/>
                  </a:cubicBezTo>
                  <a:cubicBezTo>
                    <a:pt x="28" y="9"/>
                    <a:pt x="28" y="6"/>
                    <a:pt x="26" y="4"/>
                  </a:cubicBezTo>
                  <a:cubicBezTo>
                    <a:pt x="25" y="3"/>
                    <a:pt x="24" y="2"/>
                    <a:pt x="22" y="1"/>
                  </a:cubicBezTo>
                  <a:cubicBezTo>
                    <a:pt x="22" y="1"/>
                    <a:pt x="20" y="0"/>
                    <a:pt x="19" y="0"/>
                  </a:cubicBezTo>
                  <a:cubicBezTo>
                    <a:pt x="19" y="10"/>
                    <a:pt x="19" y="10"/>
                    <a:pt x="19" y="10"/>
                  </a:cubicBezTo>
                  <a:cubicBezTo>
                    <a:pt x="14" y="6"/>
                    <a:pt x="14" y="6"/>
                    <a:pt x="14" y="6"/>
                  </a:cubicBezTo>
                  <a:cubicBezTo>
                    <a:pt x="9" y="10"/>
                    <a:pt x="9" y="10"/>
                    <a:pt x="9" y="10"/>
                  </a:cubicBezTo>
                  <a:cubicBezTo>
                    <a:pt x="9" y="0"/>
                    <a:pt x="9" y="0"/>
                    <a:pt x="9" y="0"/>
                  </a:cubicBezTo>
                  <a:cubicBezTo>
                    <a:pt x="6" y="1"/>
                    <a:pt x="3" y="2"/>
                    <a:pt x="2" y="4"/>
                  </a:cubicBezTo>
                  <a:cubicBezTo>
                    <a:pt x="0" y="6"/>
                    <a:pt x="0" y="9"/>
                    <a:pt x="0" y="9"/>
                  </a:cubicBezTo>
                  <a:cubicBezTo>
                    <a:pt x="0" y="10"/>
                    <a:pt x="0" y="10"/>
                    <a:pt x="0" y="10"/>
                  </a:cubicBezTo>
                  <a:cubicBezTo>
                    <a:pt x="0" y="10"/>
                    <a:pt x="0" y="10"/>
                    <a:pt x="0" y="10"/>
                  </a:cubicBezTo>
                  <a:cubicBezTo>
                    <a:pt x="0" y="10"/>
                    <a:pt x="6" y="12"/>
                    <a:pt x="14" y="12"/>
                  </a:cubicBezTo>
                  <a:cubicBezTo>
                    <a:pt x="22" y="12"/>
                    <a:pt x="28" y="10"/>
                    <a:pt x="28" y="10"/>
                  </a:cubicBezTo>
                  <a:cubicBezTo>
                    <a:pt x="28" y="10"/>
                    <a:pt x="28" y="10"/>
                    <a:pt x="28"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20000"/>
                </a:lnSpc>
              </a:pPr>
              <a:endParaRPr lang="zh-CN" altLang="en-US"/>
            </a:p>
          </p:txBody>
        </p:sp>
        <p:sp>
          <p:nvSpPr>
            <p:cNvPr id="32" name="Freeform 1103"/>
            <p:cNvSpPr>
              <a:spLocks noEditPoints="1"/>
            </p:cNvSpPr>
            <p:nvPr/>
          </p:nvSpPr>
          <p:spPr bwMode="auto">
            <a:xfrm>
              <a:off x="10161587" y="2905126"/>
              <a:ext cx="212725" cy="425450"/>
            </a:xfrm>
            <a:custGeom>
              <a:avLst/>
              <a:gdLst>
                <a:gd name="T0" fmla="*/ 11 w 12"/>
                <a:gd name="T1" fmla="*/ 8 h 24"/>
                <a:gd name="T2" fmla="*/ 11 w 12"/>
                <a:gd name="T3" fmla="*/ 4 h 24"/>
                <a:gd name="T4" fmla="*/ 6 w 12"/>
                <a:gd name="T5" fmla="*/ 2 h 24"/>
                <a:gd name="T6" fmla="*/ 1 w 12"/>
                <a:gd name="T7" fmla="*/ 5 h 24"/>
                <a:gd name="T8" fmla="*/ 1 w 12"/>
                <a:gd name="T9" fmla="*/ 8 h 24"/>
                <a:gd name="T10" fmla="*/ 3 w 12"/>
                <a:gd name="T11" fmla="*/ 12 h 24"/>
                <a:gd name="T12" fmla="*/ 3 w 12"/>
                <a:gd name="T13" fmla="*/ 15 h 24"/>
                <a:gd name="T14" fmla="*/ 1 w 12"/>
                <a:gd name="T15" fmla="*/ 24 h 24"/>
                <a:gd name="T16" fmla="*/ 10 w 12"/>
                <a:gd name="T17" fmla="*/ 24 h 24"/>
                <a:gd name="T18" fmla="*/ 10 w 12"/>
                <a:gd name="T19" fmla="*/ 15 h 24"/>
                <a:gd name="T20" fmla="*/ 9 w 12"/>
                <a:gd name="T21" fmla="*/ 12 h 24"/>
                <a:gd name="T22" fmla="*/ 9 w 12"/>
                <a:gd name="T23" fmla="*/ 2 h 24"/>
                <a:gd name="T24" fmla="*/ 9 w 12"/>
                <a:gd name="T25" fmla="*/ 2 h 24"/>
                <a:gd name="T26" fmla="*/ 9 w 12"/>
                <a:gd name="T27" fmla="*/ 12 h 24"/>
                <a:gd name="T28" fmla="*/ 9 w 12"/>
                <a:gd name="T29" fmla="*/ 12 h 24"/>
                <a:gd name="T30" fmla="*/ 9 w 12"/>
                <a:gd name="T31" fmla="*/ 15 h 24"/>
                <a:gd name="T32" fmla="*/ 9 w 12"/>
                <a:gd name="T33" fmla="*/ 15 h 24"/>
                <a:gd name="T34" fmla="*/ 6 w 12"/>
                <a:gd name="T35" fmla="*/ 18 h 24"/>
                <a:gd name="T36" fmla="*/ 3 w 12"/>
                <a:gd name="T37" fmla="*/ 15 h 24"/>
                <a:gd name="T38" fmla="*/ 3 w 12"/>
                <a:gd name="T39" fmla="*/ 12 h 24"/>
                <a:gd name="T40" fmla="*/ 2 w 12"/>
                <a:gd name="T41" fmla="*/ 8 h 24"/>
                <a:gd name="T42" fmla="*/ 1 w 12"/>
                <a:gd name="T43" fmla="*/ 8 h 24"/>
                <a:gd name="T44" fmla="*/ 1 w 12"/>
                <a:gd name="T45" fmla="*/ 6 h 24"/>
                <a:gd name="T46" fmla="*/ 2 w 12"/>
                <a:gd name="T47" fmla="*/ 6 h 24"/>
                <a:gd name="T48" fmla="*/ 2 w 12"/>
                <a:gd name="T49" fmla="*/ 4 h 24"/>
                <a:gd name="T50" fmla="*/ 3 w 12"/>
                <a:gd name="T51" fmla="*/ 3 h 24"/>
                <a:gd name="T52" fmla="*/ 3 w 12"/>
                <a:gd name="T53" fmla="*/ 4 h 24"/>
                <a:gd name="T54" fmla="*/ 3 w 12"/>
                <a:gd name="T55" fmla="*/ 3 h 24"/>
                <a:gd name="T56" fmla="*/ 3 w 12"/>
                <a:gd name="T57" fmla="*/ 3 h 24"/>
                <a:gd name="T58" fmla="*/ 4 w 12"/>
                <a:gd name="T59" fmla="*/ 4 h 24"/>
                <a:gd name="T60" fmla="*/ 4 w 12"/>
                <a:gd name="T61" fmla="*/ 3 h 24"/>
                <a:gd name="T62" fmla="*/ 3 w 12"/>
                <a:gd name="T63" fmla="*/ 3 h 24"/>
                <a:gd name="T64" fmla="*/ 3 w 12"/>
                <a:gd name="T65" fmla="*/ 2 h 24"/>
                <a:gd name="T66" fmla="*/ 3 w 12"/>
                <a:gd name="T67" fmla="*/ 3 h 24"/>
                <a:gd name="T68" fmla="*/ 5 w 12"/>
                <a:gd name="T69" fmla="*/ 3 h 24"/>
                <a:gd name="T70" fmla="*/ 6 w 12"/>
                <a:gd name="T71" fmla="*/ 3 h 24"/>
                <a:gd name="T72" fmla="*/ 5 w 12"/>
                <a:gd name="T73" fmla="*/ 3 h 24"/>
                <a:gd name="T74" fmla="*/ 6 w 12"/>
                <a:gd name="T75" fmla="*/ 3 h 24"/>
                <a:gd name="T76" fmla="*/ 10 w 12"/>
                <a:gd name="T77" fmla="*/ 5 h 24"/>
                <a:gd name="T78" fmla="*/ 10 w 12"/>
                <a:gd name="T79" fmla="*/ 6 h 24"/>
                <a:gd name="T80" fmla="*/ 11 w 12"/>
                <a:gd name="T81" fmla="*/ 7 h 24"/>
                <a:gd name="T82" fmla="*/ 11 w 12"/>
                <a:gd name="T83" fmla="*/ 8 h 24"/>
                <a:gd name="T84" fmla="*/ 10 w 12"/>
                <a:gd name="T85"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 h="24">
                  <a:moveTo>
                    <a:pt x="10" y="9"/>
                  </a:moveTo>
                  <a:cubicBezTo>
                    <a:pt x="11" y="9"/>
                    <a:pt x="11" y="8"/>
                    <a:pt x="11" y="8"/>
                  </a:cubicBezTo>
                  <a:cubicBezTo>
                    <a:pt x="11" y="7"/>
                    <a:pt x="12" y="5"/>
                    <a:pt x="11" y="5"/>
                  </a:cubicBezTo>
                  <a:cubicBezTo>
                    <a:pt x="11" y="4"/>
                    <a:pt x="11" y="4"/>
                    <a:pt x="11" y="4"/>
                  </a:cubicBezTo>
                  <a:cubicBezTo>
                    <a:pt x="12" y="2"/>
                    <a:pt x="11" y="1"/>
                    <a:pt x="11" y="0"/>
                  </a:cubicBezTo>
                  <a:cubicBezTo>
                    <a:pt x="6" y="2"/>
                    <a:pt x="6" y="2"/>
                    <a:pt x="6" y="2"/>
                  </a:cubicBezTo>
                  <a:cubicBezTo>
                    <a:pt x="1" y="0"/>
                    <a:pt x="1" y="0"/>
                    <a:pt x="1" y="0"/>
                  </a:cubicBezTo>
                  <a:cubicBezTo>
                    <a:pt x="0" y="2"/>
                    <a:pt x="1" y="3"/>
                    <a:pt x="1" y="5"/>
                  </a:cubicBezTo>
                  <a:cubicBezTo>
                    <a:pt x="1" y="5"/>
                    <a:pt x="1" y="5"/>
                    <a:pt x="1" y="5"/>
                  </a:cubicBezTo>
                  <a:cubicBezTo>
                    <a:pt x="0" y="5"/>
                    <a:pt x="1" y="7"/>
                    <a:pt x="1" y="8"/>
                  </a:cubicBezTo>
                  <a:cubicBezTo>
                    <a:pt x="1" y="8"/>
                    <a:pt x="1" y="9"/>
                    <a:pt x="2" y="9"/>
                  </a:cubicBezTo>
                  <a:cubicBezTo>
                    <a:pt x="2" y="11"/>
                    <a:pt x="3" y="12"/>
                    <a:pt x="3" y="12"/>
                  </a:cubicBezTo>
                  <a:cubicBezTo>
                    <a:pt x="3" y="15"/>
                    <a:pt x="3" y="15"/>
                    <a:pt x="3" y="15"/>
                  </a:cubicBezTo>
                  <a:cubicBezTo>
                    <a:pt x="3" y="15"/>
                    <a:pt x="3" y="15"/>
                    <a:pt x="3" y="15"/>
                  </a:cubicBezTo>
                  <a:cubicBezTo>
                    <a:pt x="2" y="15"/>
                    <a:pt x="2" y="15"/>
                    <a:pt x="1" y="15"/>
                  </a:cubicBezTo>
                  <a:cubicBezTo>
                    <a:pt x="1" y="24"/>
                    <a:pt x="1" y="24"/>
                    <a:pt x="1" y="24"/>
                  </a:cubicBezTo>
                  <a:cubicBezTo>
                    <a:pt x="6" y="20"/>
                    <a:pt x="6" y="20"/>
                    <a:pt x="6" y="20"/>
                  </a:cubicBezTo>
                  <a:cubicBezTo>
                    <a:pt x="10" y="24"/>
                    <a:pt x="10" y="24"/>
                    <a:pt x="10" y="24"/>
                  </a:cubicBezTo>
                  <a:cubicBezTo>
                    <a:pt x="10" y="15"/>
                    <a:pt x="10" y="15"/>
                    <a:pt x="10" y="15"/>
                  </a:cubicBezTo>
                  <a:cubicBezTo>
                    <a:pt x="10" y="15"/>
                    <a:pt x="10" y="15"/>
                    <a:pt x="10" y="15"/>
                  </a:cubicBezTo>
                  <a:cubicBezTo>
                    <a:pt x="10" y="15"/>
                    <a:pt x="9" y="15"/>
                    <a:pt x="9" y="15"/>
                  </a:cubicBezTo>
                  <a:cubicBezTo>
                    <a:pt x="9" y="12"/>
                    <a:pt x="9" y="12"/>
                    <a:pt x="9" y="12"/>
                  </a:cubicBezTo>
                  <a:cubicBezTo>
                    <a:pt x="9" y="12"/>
                    <a:pt x="10" y="11"/>
                    <a:pt x="10" y="9"/>
                  </a:cubicBezTo>
                  <a:close/>
                  <a:moveTo>
                    <a:pt x="9" y="2"/>
                  </a:moveTo>
                  <a:cubicBezTo>
                    <a:pt x="9" y="2"/>
                    <a:pt x="9" y="2"/>
                    <a:pt x="9" y="2"/>
                  </a:cubicBezTo>
                  <a:cubicBezTo>
                    <a:pt x="9" y="2"/>
                    <a:pt x="9" y="2"/>
                    <a:pt x="9" y="2"/>
                  </a:cubicBezTo>
                  <a:cubicBezTo>
                    <a:pt x="9" y="2"/>
                    <a:pt x="9" y="2"/>
                    <a:pt x="9" y="2"/>
                  </a:cubicBezTo>
                  <a:close/>
                  <a:moveTo>
                    <a:pt x="9" y="12"/>
                  </a:moveTo>
                  <a:cubicBezTo>
                    <a:pt x="8" y="12"/>
                    <a:pt x="8" y="12"/>
                    <a:pt x="8" y="12"/>
                  </a:cubicBezTo>
                  <a:cubicBezTo>
                    <a:pt x="9" y="12"/>
                    <a:pt x="9" y="12"/>
                    <a:pt x="9" y="12"/>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8" y="17"/>
                    <a:pt x="7" y="18"/>
                    <a:pt x="6" y="18"/>
                  </a:cubicBezTo>
                  <a:cubicBezTo>
                    <a:pt x="5" y="18"/>
                    <a:pt x="4" y="17"/>
                    <a:pt x="3" y="15"/>
                  </a:cubicBezTo>
                  <a:cubicBezTo>
                    <a:pt x="3" y="15"/>
                    <a:pt x="3" y="15"/>
                    <a:pt x="3" y="15"/>
                  </a:cubicBezTo>
                  <a:cubicBezTo>
                    <a:pt x="4" y="12"/>
                    <a:pt x="4" y="12"/>
                    <a:pt x="4" y="12"/>
                  </a:cubicBezTo>
                  <a:cubicBezTo>
                    <a:pt x="3" y="12"/>
                    <a:pt x="3" y="12"/>
                    <a:pt x="3" y="12"/>
                  </a:cubicBezTo>
                  <a:cubicBezTo>
                    <a:pt x="3" y="12"/>
                    <a:pt x="2" y="11"/>
                    <a:pt x="2" y="9"/>
                  </a:cubicBezTo>
                  <a:cubicBezTo>
                    <a:pt x="2" y="8"/>
                    <a:pt x="2" y="8"/>
                    <a:pt x="2" y="8"/>
                  </a:cubicBezTo>
                  <a:cubicBezTo>
                    <a:pt x="1" y="8"/>
                    <a:pt x="1" y="8"/>
                    <a:pt x="1" y="8"/>
                  </a:cubicBezTo>
                  <a:cubicBezTo>
                    <a:pt x="1" y="8"/>
                    <a:pt x="1" y="8"/>
                    <a:pt x="1" y="8"/>
                  </a:cubicBezTo>
                  <a:cubicBezTo>
                    <a:pt x="1" y="7"/>
                    <a:pt x="1" y="7"/>
                    <a:pt x="1" y="7"/>
                  </a:cubicBezTo>
                  <a:cubicBezTo>
                    <a:pt x="1" y="7"/>
                    <a:pt x="1" y="6"/>
                    <a:pt x="1" y="6"/>
                  </a:cubicBezTo>
                  <a:cubicBezTo>
                    <a:pt x="1" y="6"/>
                    <a:pt x="1" y="6"/>
                    <a:pt x="1" y="6"/>
                  </a:cubicBezTo>
                  <a:cubicBezTo>
                    <a:pt x="2" y="6"/>
                    <a:pt x="1" y="6"/>
                    <a:pt x="2" y="6"/>
                  </a:cubicBezTo>
                  <a:cubicBezTo>
                    <a:pt x="2" y="6"/>
                    <a:pt x="2" y="5"/>
                    <a:pt x="2" y="5"/>
                  </a:cubicBezTo>
                  <a:cubicBezTo>
                    <a:pt x="2" y="4"/>
                    <a:pt x="2" y="4"/>
                    <a:pt x="2" y="4"/>
                  </a:cubicBezTo>
                  <a:cubicBezTo>
                    <a:pt x="2" y="3"/>
                    <a:pt x="2" y="3"/>
                    <a:pt x="2" y="3"/>
                  </a:cubicBezTo>
                  <a:cubicBezTo>
                    <a:pt x="3" y="3"/>
                    <a:pt x="3" y="3"/>
                    <a:pt x="3" y="3"/>
                  </a:cubicBezTo>
                  <a:cubicBezTo>
                    <a:pt x="3" y="4"/>
                    <a:pt x="3" y="4"/>
                    <a:pt x="3" y="4"/>
                  </a:cubicBezTo>
                  <a:cubicBezTo>
                    <a:pt x="3" y="4"/>
                    <a:pt x="3" y="4"/>
                    <a:pt x="3" y="4"/>
                  </a:cubicBezTo>
                  <a:cubicBezTo>
                    <a:pt x="3" y="4"/>
                    <a:pt x="3" y="4"/>
                    <a:pt x="3" y="3"/>
                  </a:cubicBezTo>
                  <a:cubicBezTo>
                    <a:pt x="3" y="3"/>
                    <a:pt x="3" y="3"/>
                    <a:pt x="3" y="3"/>
                  </a:cubicBezTo>
                  <a:cubicBezTo>
                    <a:pt x="3" y="3"/>
                    <a:pt x="3" y="3"/>
                    <a:pt x="3" y="3"/>
                  </a:cubicBezTo>
                  <a:cubicBezTo>
                    <a:pt x="3" y="3"/>
                    <a:pt x="3" y="3"/>
                    <a:pt x="3" y="3"/>
                  </a:cubicBezTo>
                  <a:cubicBezTo>
                    <a:pt x="3" y="3"/>
                    <a:pt x="3" y="3"/>
                    <a:pt x="4" y="4"/>
                  </a:cubicBezTo>
                  <a:cubicBezTo>
                    <a:pt x="4" y="4"/>
                    <a:pt x="4" y="4"/>
                    <a:pt x="4" y="4"/>
                  </a:cubicBezTo>
                  <a:cubicBezTo>
                    <a:pt x="4" y="4"/>
                    <a:pt x="4" y="4"/>
                    <a:pt x="4" y="4"/>
                  </a:cubicBezTo>
                  <a:cubicBezTo>
                    <a:pt x="4" y="4"/>
                    <a:pt x="4" y="4"/>
                    <a:pt x="4" y="3"/>
                  </a:cubicBezTo>
                  <a:cubicBezTo>
                    <a:pt x="4" y="3"/>
                    <a:pt x="3" y="3"/>
                    <a:pt x="3" y="3"/>
                  </a:cubicBezTo>
                  <a:cubicBezTo>
                    <a:pt x="3" y="3"/>
                    <a:pt x="3" y="3"/>
                    <a:pt x="3" y="3"/>
                  </a:cubicBezTo>
                  <a:cubicBezTo>
                    <a:pt x="3" y="3"/>
                    <a:pt x="3" y="3"/>
                    <a:pt x="3" y="3"/>
                  </a:cubicBezTo>
                  <a:cubicBezTo>
                    <a:pt x="3" y="2"/>
                    <a:pt x="3" y="2"/>
                    <a:pt x="3" y="2"/>
                  </a:cubicBezTo>
                  <a:cubicBezTo>
                    <a:pt x="3" y="2"/>
                    <a:pt x="3" y="2"/>
                    <a:pt x="3" y="3"/>
                  </a:cubicBezTo>
                  <a:cubicBezTo>
                    <a:pt x="3" y="3"/>
                    <a:pt x="3" y="3"/>
                    <a:pt x="3" y="3"/>
                  </a:cubicBezTo>
                  <a:cubicBezTo>
                    <a:pt x="3" y="3"/>
                    <a:pt x="4" y="3"/>
                    <a:pt x="4" y="3"/>
                  </a:cubicBezTo>
                  <a:cubicBezTo>
                    <a:pt x="4" y="3"/>
                    <a:pt x="4" y="3"/>
                    <a:pt x="5" y="3"/>
                  </a:cubicBezTo>
                  <a:cubicBezTo>
                    <a:pt x="5" y="3"/>
                    <a:pt x="5" y="3"/>
                    <a:pt x="5" y="3"/>
                  </a:cubicBezTo>
                  <a:cubicBezTo>
                    <a:pt x="6" y="3"/>
                    <a:pt x="6" y="3"/>
                    <a:pt x="6" y="3"/>
                  </a:cubicBezTo>
                  <a:cubicBezTo>
                    <a:pt x="6" y="3"/>
                    <a:pt x="6" y="3"/>
                    <a:pt x="6" y="3"/>
                  </a:cubicBezTo>
                  <a:cubicBezTo>
                    <a:pt x="6" y="3"/>
                    <a:pt x="6" y="3"/>
                    <a:pt x="5" y="3"/>
                  </a:cubicBezTo>
                  <a:cubicBezTo>
                    <a:pt x="5" y="3"/>
                    <a:pt x="5" y="3"/>
                    <a:pt x="4" y="3"/>
                  </a:cubicBezTo>
                  <a:cubicBezTo>
                    <a:pt x="5" y="3"/>
                    <a:pt x="5" y="3"/>
                    <a:pt x="6" y="3"/>
                  </a:cubicBezTo>
                  <a:cubicBezTo>
                    <a:pt x="7" y="3"/>
                    <a:pt x="9" y="3"/>
                    <a:pt x="9" y="2"/>
                  </a:cubicBezTo>
                  <a:cubicBezTo>
                    <a:pt x="10" y="5"/>
                    <a:pt x="10" y="5"/>
                    <a:pt x="10" y="5"/>
                  </a:cubicBezTo>
                  <a:cubicBezTo>
                    <a:pt x="10" y="6"/>
                    <a:pt x="10" y="6"/>
                    <a:pt x="10" y="6"/>
                  </a:cubicBezTo>
                  <a:cubicBezTo>
                    <a:pt x="10" y="6"/>
                    <a:pt x="10" y="6"/>
                    <a:pt x="10" y="6"/>
                  </a:cubicBezTo>
                  <a:cubicBezTo>
                    <a:pt x="11" y="6"/>
                    <a:pt x="11" y="6"/>
                    <a:pt x="11" y="6"/>
                  </a:cubicBezTo>
                  <a:cubicBezTo>
                    <a:pt x="11" y="6"/>
                    <a:pt x="11" y="7"/>
                    <a:pt x="11" y="7"/>
                  </a:cubicBezTo>
                  <a:cubicBezTo>
                    <a:pt x="11" y="7"/>
                    <a:pt x="11" y="7"/>
                    <a:pt x="11" y="8"/>
                  </a:cubicBezTo>
                  <a:cubicBezTo>
                    <a:pt x="11" y="8"/>
                    <a:pt x="11" y="8"/>
                    <a:pt x="11" y="8"/>
                  </a:cubicBezTo>
                  <a:cubicBezTo>
                    <a:pt x="10" y="8"/>
                    <a:pt x="10" y="8"/>
                    <a:pt x="10" y="8"/>
                  </a:cubicBezTo>
                  <a:cubicBezTo>
                    <a:pt x="10" y="9"/>
                    <a:pt x="10" y="9"/>
                    <a:pt x="10" y="9"/>
                  </a:cubicBezTo>
                  <a:cubicBezTo>
                    <a:pt x="10" y="11"/>
                    <a:pt x="9" y="12"/>
                    <a:pt x="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20000"/>
                </a:lnSpc>
              </a:pPr>
              <a:endParaRPr lang="zh-CN" altLang="en-US"/>
            </a:p>
          </p:txBody>
        </p:sp>
        <p:sp>
          <p:nvSpPr>
            <p:cNvPr id="33" name="Freeform 1104"/>
            <p:cNvSpPr/>
            <p:nvPr/>
          </p:nvSpPr>
          <p:spPr bwMode="auto">
            <a:xfrm>
              <a:off x="10126662" y="2816226"/>
              <a:ext cx="266700" cy="123825"/>
            </a:xfrm>
            <a:custGeom>
              <a:avLst/>
              <a:gdLst>
                <a:gd name="T0" fmla="*/ 10 w 15"/>
                <a:gd name="T1" fmla="*/ 3 h 7"/>
                <a:gd name="T2" fmla="*/ 9 w 15"/>
                <a:gd name="T3" fmla="*/ 3 h 7"/>
                <a:gd name="T4" fmla="*/ 8 w 15"/>
                <a:gd name="T5" fmla="*/ 4 h 7"/>
                <a:gd name="T6" fmla="*/ 7 w 15"/>
                <a:gd name="T7" fmla="*/ 3 h 7"/>
                <a:gd name="T8" fmla="*/ 8 w 15"/>
                <a:gd name="T9" fmla="*/ 2 h 7"/>
                <a:gd name="T10" fmla="*/ 8 w 15"/>
                <a:gd name="T11" fmla="*/ 3 h 7"/>
                <a:gd name="T12" fmla="*/ 10 w 15"/>
                <a:gd name="T13" fmla="*/ 2 h 7"/>
                <a:gd name="T14" fmla="*/ 11 w 15"/>
                <a:gd name="T15" fmla="*/ 3 h 7"/>
                <a:gd name="T16" fmla="*/ 14 w 15"/>
                <a:gd name="T17" fmla="*/ 4 h 7"/>
                <a:gd name="T18" fmla="*/ 15 w 15"/>
                <a:gd name="T19" fmla="*/ 3 h 7"/>
                <a:gd name="T20" fmla="*/ 8 w 15"/>
                <a:gd name="T21" fmla="*/ 0 h 7"/>
                <a:gd name="T22" fmla="*/ 0 w 15"/>
                <a:gd name="T23" fmla="*/ 3 h 7"/>
                <a:gd name="T24" fmla="*/ 8 w 15"/>
                <a:gd name="T25" fmla="*/ 7 h 7"/>
                <a:gd name="T26" fmla="*/ 13 w 15"/>
                <a:gd name="T27" fmla="*/ 5 h 7"/>
                <a:gd name="T28" fmla="*/ 11 w 15"/>
                <a:gd name="T29" fmla="*/ 3 h 7"/>
                <a:gd name="T30" fmla="*/ 10 w 15"/>
                <a:gd name="T3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7">
                  <a:moveTo>
                    <a:pt x="10" y="3"/>
                  </a:moveTo>
                  <a:cubicBezTo>
                    <a:pt x="10" y="3"/>
                    <a:pt x="9" y="3"/>
                    <a:pt x="9" y="3"/>
                  </a:cubicBezTo>
                  <a:cubicBezTo>
                    <a:pt x="9" y="4"/>
                    <a:pt x="8" y="4"/>
                    <a:pt x="8" y="4"/>
                  </a:cubicBezTo>
                  <a:cubicBezTo>
                    <a:pt x="7" y="4"/>
                    <a:pt x="7" y="3"/>
                    <a:pt x="7" y="3"/>
                  </a:cubicBezTo>
                  <a:cubicBezTo>
                    <a:pt x="7" y="3"/>
                    <a:pt x="7" y="2"/>
                    <a:pt x="8" y="2"/>
                  </a:cubicBezTo>
                  <a:cubicBezTo>
                    <a:pt x="8" y="2"/>
                    <a:pt x="8" y="2"/>
                    <a:pt x="8" y="3"/>
                  </a:cubicBezTo>
                  <a:cubicBezTo>
                    <a:pt x="9" y="2"/>
                    <a:pt x="9" y="2"/>
                    <a:pt x="10" y="2"/>
                  </a:cubicBezTo>
                  <a:cubicBezTo>
                    <a:pt x="10" y="2"/>
                    <a:pt x="11" y="2"/>
                    <a:pt x="11" y="3"/>
                  </a:cubicBezTo>
                  <a:cubicBezTo>
                    <a:pt x="12" y="3"/>
                    <a:pt x="13" y="3"/>
                    <a:pt x="14" y="4"/>
                  </a:cubicBezTo>
                  <a:cubicBezTo>
                    <a:pt x="15" y="3"/>
                    <a:pt x="15" y="3"/>
                    <a:pt x="15" y="3"/>
                  </a:cubicBezTo>
                  <a:cubicBezTo>
                    <a:pt x="8" y="0"/>
                    <a:pt x="8" y="0"/>
                    <a:pt x="8" y="0"/>
                  </a:cubicBezTo>
                  <a:cubicBezTo>
                    <a:pt x="0" y="3"/>
                    <a:pt x="0" y="3"/>
                    <a:pt x="0" y="3"/>
                  </a:cubicBezTo>
                  <a:cubicBezTo>
                    <a:pt x="8" y="7"/>
                    <a:pt x="8" y="7"/>
                    <a:pt x="8" y="7"/>
                  </a:cubicBezTo>
                  <a:cubicBezTo>
                    <a:pt x="13" y="5"/>
                    <a:pt x="13" y="5"/>
                    <a:pt x="13" y="5"/>
                  </a:cubicBezTo>
                  <a:cubicBezTo>
                    <a:pt x="13" y="4"/>
                    <a:pt x="12" y="4"/>
                    <a:pt x="11" y="3"/>
                  </a:cubicBezTo>
                  <a:cubicBezTo>
                    <a:pt x="11" y="3"/>
                    <a:pt x="10" y="3"/>
                    <a:pt x="1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20000"/>
                </a:lnSpc>
              </a:pPr>
              <a:endParaRPr lang="zh-CN" altLang="en-US"/>
            </a:p>
          </p:txBody>
        </p:sp>
        <p:sp>
          <p:nvSpPr>
            <p:cNvPr id="34" name="Freeform 1105"/>
            <p:cNvSpPr/>
            <p:nvPr/>
          </p:nvSpPr>
          <p:spPr bwMode="auto">
            <a:xfrm>
              <a:off x="10250487" y="2870201"/>
              <a:ext cx="177800" cy="158750"/>
            </a:xfrm>
            <a:custGeom>
              <a:avLst/>
              <a:gdLst>
                <a:gd name="T0" fmla="*/ 10 w 10"/>
                <a:gd name="T1" fmla="*/ 9 h 9"/>
                <a:gd name="T2" fmla="*/ 10 w 10"/>
                <a:gd name="T3" fmla="*/ 9 h 9"/>
                <a:gd name="T4" fmla="*/ 10 w 10"/>
                <a:gd name="T5" fmla="*/ 9 h 9"/>
                <a:gd name="T6" fmla="*/ 9 w 10"/>
                <a:gd name="T7" fmla="*/ 7 h 9"/>
                <a:gd name="T8" fmla="*/ 9 w 10"/>
                <a:gd name="T9" fmla="*/ 7 h 9"/>
                <a:gd name="T10" fmla="*/ 9 w 10"/>
                <a:gd name="T11" fmla="*/ 7 h 9"/>
                <a:gd name="T12" fmla="*/ 9 w 10"/>
                <a:gd name="T13" fmla="*/ 7 h 9"/>
                <a:gd name="T14" fmla="*/ 9 w 10"/>
                <a:gd name="T15" fmla="*/ 7 h 9"/>
                <a:gd name="T16" fmla="*/ 9 w 10"/>
                <a:gd name="T17" fmla="*/ 7 h 9"/>
                <a:gd name="T18" fmla="*/ 8 w 10"/>
                <a:gd name="T19" fmla="*/ 4 h 9"/>
                <a:gd name="T20" fmla="*/ 8 w 10"/>
                <a:gd name="T21" fmla="*/ 2 h 9"/>
                <a:gd name="T22" fmla="*/ 4 w 10"/>
                <a:gd name="T23" fmla="*/ 0 h 9"/>
                <a:gd name="T24" fmla="*/ 1 w 10"/>
                <a:gd name="T25" fmla="*/ 0 h 9"/>
                <a:gd name="T26" fmla="*/ 1 w 10"/>
                <a:gd name="T27" fmla="*/ 0 h 9"/>
                <a:gd name="T28" fmla="*/ 0 w 10"/>
                <a:gd name="T29" fmla="*/ 0 h 9"/>
                <a:gd name="T30" fmla="*/ 1 w 10"/>
                <a:gd name="T31" fmla="*/ 1 h 9"/>
                <a:gd name="T32" fmla="*/ 2 w 10"/>
                <a:gd name="T33" fmla="*/ 0 h 9"/>
                <a:gd name="T34" fmla="*/ 4 w 10"/>
                <a:gd name="T35" fmla="*/ 0 h 9"/>
                <a:gd name="T36" fmla="*/ 7 w 10"/>
                <a:gd name="T37" fmla="*/ 3 h 9"/>
                <a:gd name="T38" fmla="*/ 7 w 10"/>
                <a:gd name="T39" fmla="*/ 4 h 9"/>
                <a:gd name="T40" fmla="*/ 8 w 10"/>
                <a:gd name="T41" fmla="*/ 7 h 9"/>
                <a:gd name="T42" fmla="*/ 8 w 10"/>
                <a:gd name="T43" fmla="*/ 7 h 9"/>
                <a:gd name="T44" fmla="*/ 8 w 10"/>
                <a:gd name="T45" fmla="*/ 7 h 9"/>
                <a:gd name="T46" fmla="*/ 8 w 10"/>
                <a:gd name="T47" fmla="*/ 7 h 9"/>
                <a:gd name="T48" fmla="*/ 8 w 10"/>
                <a:gd name="T49" fmla="*/ 8 h 9"/>
                <a:gd name="T50" fmla="*/ 9 w 10"/>
                <a:gd name="T51" fmla="*/ 8 h 9"/>
                <a:gd name="T52" fmla="*/ 9 w 10"/>
                <a:gd name="T53" fmla="*/ 8 h 9"/>
                <a:gd name="T54" fmla="*/ 10 w 10"/>
                <a:gd name="T55" fmla="*/ 9 h 9"/>
                <a:gd name="T56" fmla="*/ 10 w 10"/>
                <a:gd name="T57" fmla="*/ 9 h 9"/>
                <a:gd name="T58" fmla="*/ 10 w 10"/>
                <a:gd name="T59" fmla="*/ 9 h 9"/>
                <a:gd name="T60" fmla="*/ 10 w 10"/>
                <a:gd name="T61" fmla="*/ 9 h 9"/>
                <a:gd name="T62" fmla="*/ 10 w 10"/>
                <a:gd name="T63" fmla="*/ 9 h 9"/>
                <a:gd name="T64" fmla="*/ 10 w 10"/>
                <a:gd name="T65" fmla="*/ 9 h 9"/>
                <a:gd name="T66" fmla="*/ 10 w 10"/>
                <a:gd name="T67" fmla="*/ 9 h 9"/>
                <a:gd name="T68" fmla="*/ 10 w 10"/>
                <a:gd name="T6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 h="9">
                  <a:moveTo>
                    <a:pt x="10" y="9"/>
                  </a:moveTo>
                  <a:cubicBezTo>
                    <a:pt x="10" y="9"/>
                    <a:pt x="10" y="9"/>
                    <a:pt x="10" y="9"/>
                  </a:cubicBezTo>
                  <a:cubicBezTo>
                    <a:pt x="10" y="9"/>
                    <a:pt x="10" y="9"/>
                    <a:pt x="10" y="9"/>
                  </a:cubicBezTo>
                  <a:cubicBezTo>
                    <a:pt x="10" y="8"/>
                    <a:pt x="10" y="8"/>
                    <a:pt x="9" y="7"/>
                  </a:cubicBezTo>
                  <a:cubicBezTo>
                    <a:pt x="9" y="7"/>
                    <a:pt x="9" y="7"/>
                    <a:pt x="9" y="7"/>
                  </a:cubicBezTo>
                  <a:cubicBezTo>
                    <a:pt x="9" y="7"/>
                    <a:pt x="9" y="7"/>
                    <a:pt x="9" y="7"/>
                  </a:cubicBezTo>
                  <a:cubicBezTo>
                    <a:pt x="9" y="7"/>
                    <a:pt x="9" y="7"/>
                    <a:pt x="9" y="7"/>
                  </a:cubicBezTo>
                  <a:cubicBezTo>
                    <a:pt x="9" y="7"/>
                    <a:pt x="9" y="7"/>
                    <a:pt x="9" y="7"/>
                  </a:cubicBezTo>
                  <a:cubicBezTo>
                    <a:pt x="9" y="7"/>
                    <a:pt x="9" y="7"/>
                    <a:pt x="9" y="7"/>
                  </a:cubicBezTo>
                  <a:cubicBezTo>
                    <a:pt x="8" y="6"/>
                    <a:pt x="8" y="5"/>
                    <a:pt x="8" y="4"/>
                  </a:cubicBezTo>
                  <a:cubicBezTo>
                    <a:pt x="8" y="4"/>
                    <a:pt x="8" y="3"/>
                    <a:pt x="8" y="2"/>
                  </a:cubicBezTo>
                  <a:cubicBezTo>
                    <a:pt x="7" y="1"/>
                    <a:pt x="6" y="0"/>
                    <a:pt x="4" y="0"/>
                  </a:cubicBezTo>
                  <a:cubicBezTo>
                    <a:pt x="3" y="0"/>
                    <a:pt x="2" y="0"/>
                    <a:pt x="1" y="0"/>
                  </a:cubicBezTo>
                  <a:cubicBezTo>
                    <a:pt x="1" y="0"/>
                    <a:pt x="1" y="0"/>
                    <a:pt x="1" y="0"/>
                  </a:cubicBezTo>
                  <a:cubicBezTo>
                    <a:pt x="0" y="0"/>
                    <a:pt x="0" y="0"/>
                    <a:pt x="0" y="0"/>
                  </a:cubicBezTo>
                  <a:cubicBezTo>
                    <a:pt x="0" y="0"/>
                    <a:pt x="0" y="1"/>
                    <a:pt x="1" y="1"/>
                  </a:cubicBezTo>
                  <a:cubicBezTo>
                    <a:pt x="1" y="1"/>
                    <a:pt x="2" y="0"/>
                    <a:pt x="2" y="0"/>
                  </a:cubicBezTo>
                  <a:cubicBezTo>
                    <a:pt x="3" y="0"/>
                    <a:pt x="3" y="0"/>
                    <a:pt x="4" y="0"/>
                  </a:cubicBezTo>
                  <a:cubicBezTo>
                    <a:pt x="6" y="1"/>
                    <a:pt x="7" y="1"/>
                    <a:pt x="7" y="3"/>
                  </a:cubicBezTo>
                  <a:cubicBezTo>
                    <a:pt x="7" y="3"/>
                    <a:pt x="7" y="4"/>
                    <a:pt x="7" y="4"/>
                  </a:cubicBezTo>
                  <a:cubicBezTo>
                    <a:pt x="8" y="5"/>
                    <a:pt x="8" y="6"/>
                    <a:pt x="8" y="7"/>
                  </a:cubicBezTo>
                  <a:cubicBezTo>
                    <a:pt x="8" y="7"/>
                    <a:pt x="8" y="7"/>
                    <a:pt x="8" y="7"/>
                  </a:cubicBezTo>
                  <a:cubicBezTo>
                    <a:pt x="8" y="7"/>
                    <a:pt x="8" y="7"/>
                    <a:pt x="8" y="7"/>
                  </a:cubicBezTo>
                  <a:cubicBezTo>
                    <a:pt x="8" y="7"/>
                    <a:pt x="8" y="7"/>
                    <a:pt x="8" y="7"/>
                  </a:cubicBezTo>
                  <a:cubicBezTo>
                    <a:pt x="8" y="7"/>
                    <a:pt x="8" y="8"/>
                    <a:pt x="8" y="8"/>
                  </a:cubicBezTo>
                  <a:cubicBezTo>
                    <a:pt x="8" y="8"/>
                    <a:pt x="9" y="8"/>
                    <a:pt x="9" y="8"/>
                  </a:cubicBezTo>
                  <a:cubicBezTo>
                    <a:pt x="9" y="8"/>
                    <a:pt x="9" y="8"/>
                    <a:pt x="9" y="8"/>
                  </a:cubicBezTo>
                  <a:cubicBezTo>
                    <a:pt x="9" y="8"/>
                    <a:pt x="9" y="8"/>
                    <a:pt x="10" y="9"/>
                  </a:cubicBezTo>
                  <a:cubicBezTo>
                    <a:pt x="10" y="9"/>
                    <a:pt x="10" y="9"/>
                    <a:pt x="10" y="9"/>
                  </a:cubicBezTo>
                  <a:cubicBezTo>
                    <a:pt x="10" y="9"/>
                    <a:pt x="10" y="9"/>
                    <a:pt x="10" y="9"/>
                  </a:cubicBezTo>
                  <a:cubicBezTo>
                    <a:pt x="10" y="9"/>
                    <a:pt x="10" y="9"/>
                    <a:pt x="10" y="9"/>
                  </a:cubicBezTo>
                  <a:cubicBezTo>
                    <a:pt x="10" y="9"/>
                    <a:pt x="10" y="9"/>
                    <a:pt x="10" y="9"/>
                  </a:cubicBezTo>
                  <a:cubicBezTo>
                    <a:pt x="10" y="9"/>
                    <a:pt x="10" y="9"/>
                    <a:pt x="10" y="9"/>
                  </a:cubicBezTo>
                  <a:cubicBezTo>
                    <a:pt x="10" y="9"/>
                    <a:pt x="10" y="9"/>
                    <a:pt x="10" y="9"/>
                  </a:cubicBezTo>
                  <a:cubicBezTo>
                    <a:pt x="10" y="9"/>
                    <a:pt x="10" y="9"/>
                    <a:pt x="1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20000"/>
                </a:lnSpc>
              </a:pPr>
              <a:endParaRPr lang="zh-CN" altLang="en-US"/>
            </a:p>
          </p:txBody>
        </p:sp>
        <p:sp>
          <p:nvSpPr>
            <p:cNvPr id="35" name="Freeform 1286"/>
            <p:cNvSpPr/>
            <p:nvPr/>
          </p:nvSpPr>
          <p:spPr bwMode="auto">
            <a:xfrm>
              <a:off x="10002837" y="3170238"/>
              <a:ext cx="514350" cy="212725"/>
            </a:xfrm>
            <a:custGeom>
              <a:avLst/>
              <a:gdLst>
                <a:gd name="T0" fmla="*/ 29 w 29"/>
                <a:gd name="T1" fmla="*/ 10 h 12"/>
                <a:gd name="T2" fmla="*/ 29 w 29"/>
                <a:gd name="T3" fmla="*/ 9 h 12"/>
                <a:gd name="T4" fmla="*/ 29 w 29"/>
                <a:gd name="T5" fmla="*/ 9 h 12"/>
                <a:gd name="T6" fmla="*/ 27 w 29"/>
                <a:gd name="T7" fmla="*/ 4 h 12"/>
                <a:gd name="T8" fmla="*/ 22 w 29"/>
                <a:gd name="T9" fmla="*/ 1 h 12"/>
                <a:gd name="T10" fmla="*/ 20 w 29"/>
                <a:gd name="T11" fmla="*/ 0 h 12"/>
                <a:gd name="T12" fmla="*/ 20 w 29"/>
                <a:gd name="T13" fmla="*/ 10 h 12"/>
                <a:gd name="T14" fmla="*/ 15 w 29"/>
                <a:gd name="T15" fmla="*/ 6 h 12"/>
                <a:gd name="T16" fmla="*/ 10 w 29"/>
                <a:gd name="T17" fmla="*/ 10 h 12"/>
                <a:gd name="T18" fmla="*/ 10 w 29"/>
                <a:gd name="T19" fmla="*/ 0 h 12"/>
                <a:gd name="T20" fmla="*/ 2 w 29"/>
                <a:gd name="T21" fmla="*/ 4 h 12"/>
                <a:gd name="T22" fmla="*/ 0 w 29"/>
                <a:gd name="T23" fmla="*/ 9 h 12"/>
                <a:gd name="T24" fmla="*/ 0 w 29"/>
                <a:gd name="T25" fmla="*/ 10 h 12"/>
                <a:gd name="T26" fmla="*/ 0 w 29"/>
                <a:gd name="T27" fmla="*/ 10 h 12"/>
                <a:gd name="T28" fmla="*/ 15 w 29"/>
                <a:gd name="T29" fmla="*/ 12 h 12"/>
                <a:gd name="T30" fmla="*/ 29 w 29"/>
                <a:gd name="T31" fmla="*/ 10 h 12"/>
                <a:gd name="T32" fmla="*/ 29 w 29"/>
                <a:gd name="T33"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12">
                  <a:moveTo>
                    <a:pt x="29" y="10"/>
                  </a:moveTo>
                  <a:cubicBezTo>
                    <a:pt x="29" y="10"/>
                    <a:pt x="29" y="9"/>
                    <a:pt x="29" y="9"/>
                  </a:cubicBezTo>
                  <a:cubicBezTo>
                    <a:pt x="29" y="9"/>
                    <a:pt x="29" y="9"/>
                    <a:pt x="29" y="9"/>
                  </a:cubicBezTo>
                  <a:cubicBezTo>
                    <a:pt x="29" y="9"/>
                    <a:pt x="29" y="6"/>
                    <a:pt x="27" y="4"/>
                  </a:cubicBezTo>
                  <a:cubicBezTo>
                    <a:pt x="26" y="3"/>
                    <a:pt x="24" y="2"/>
                    <a:pt x="22" y="1"/>
                  </a:cubicBezTo>
                  <a:cubicBezTo>
                    <a:pt x="22" y="1"/>
                    <a:pt x="21" y="0"/>
                    <a:pt x="20" y="0"/>
                  </a:cubicBezTo>
                  <a:cubicBezTo>
                    <a:pt x="20" y="10"/>
                    <a:pt x="20" y="10"/>
                    <a:pt x="20" y="10"/>
                  </a:cubicBezTo>
                  <a:cubicBezTo>
                    <a:pt x="15" y="6"/>
                    <a:pt x="15" y="6"/>
                    <a:pt x="15" y="6"/>
                  </a:cubicBezTo>
                  <a:cubicBezTo>
                    <a:pt x="10" y="10"/>
                    <a:pt x="10" y="10"/>
                    <a:pt x="10" y="10"/>
                  </a:cubicBezTo>
                  <a:cubicBezTo>
                    <a:pt x="10" y="0"/>
                    <a:pt x="10" y="0"/>
                    <a:pt x="10" y="0"/>
                  </a:cubicBezTo>
                  <a:cubicBezTo>
                    <a:pt x="6" y="1"/>
                    <a:pt x="4" y="2"/>
                    <a:pt x="2" y="4"/>
                  </a:cubicBezTo>
                  <a:cubicBezTo>
                    <a:pt x="0" y="6"/>
                    <a:pt x="0" y="9"/>
                    <a:pt x="0" y="9"/>
                  </a:cubicBezTo>
                  <a:cubicBezTo>
                    <a:pt x="0" y="10"/>
                    <a:pt x="0" y="10"/>
                    <a:pt x="0" y="10"/>
                  </a:cubicBezTo>
                  <a:cubicBezTo>
                    <a:pt x="0" y="10"/>
                    <a:pt x="0" y="10"/>
                    <a:pt x="0" y="10"/>
                  </a:cubicBezTo>
                  <a:cubicBezTo>
                    <a:pt x="1" y="10"/>
                    <a:pt x="7" y="12"/>
                    <a:pt x="15" y="12"/>
                  </a:cubicBezTo>
                  <a:cubicBezTo>
                    <a:pt x="23" y="12"/>
                    <a:pt x="29" y="10"/>
                    <a:pt x="29" y="10"/>
                  </a:cubicBezTo>
                  <a:cubicBezTo>
                    <a:pt x="29" y="10"/>
                    <a:pt x="29" y="10"/>
                    <a:pt x="2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20000"/>
                </a:lnSpc>
              </a:pPr>
              <a:endParaRPr lang="zh-CN" altLang="en-US"/>
            </a:p>
          </p:txBody>
        </p:sp>
        <p:sp>
          <p:nvSpPr>
            <p:cNvPr id="36" name="Freeform 1287"/>
            <p:cNvSpPr>
              <a:spLocks noEditPoints="1"/>
            </p:cNvSpPr>
            <p:nvPr/>
          </p:nvSpPr>
          <p:spPr bwMode="auto">
            <a:xfrm>
              <a:off x="10161587" y="2905126"/>
              <a:ext cx="195263" cy="425450"/>
            </a:xfrm>
            <a:custGeom>
              <a:avLst/>
              <a:gdLst>
                <a:gd name="T0" fmla="*/ 11 w 11"/>
                <a:gd name="T1" fmla="*/ 7 h 24"/>
                <a:gd name="T2" fmla="*/ 11 w 11"/>
                <a:gd name="T3" fmla="*/ 4 h 24"/>
                <a:gd name="T4" fmla="*/ 6 w 11"/>
                <a:gd name="T5" fmla="*/ 2 h 24"/>
                <a:gd name="T6" fmla="*/ 1 w 11"/>
                <a:gd name="T7" fmla="*/ 5 h 24"/>
                <a:gd name="T8" fmla="*/ 0 w 11"/>
                <a:gd name="T9" fmla="*/ 7 h 24"/>
                <a:gd name="T10" fmla="*/ 3 w 11"/>
                <a:gd name="T11" fmla="*/ 12 h 24"/>
                <a:gd name="T12" fmla="*/ 2 w 11"/>
                <a:gd name="T13" fmla="*/ 15 h 24"/>
                <a:gd name="T14" fmla="*/ 1 w 11"/>
                <a:gd name="T15" fmla="*/ 24 h 24"/>
                <a:gd name="T16" fmla="*/ 10 w 11"/>
                <a:gd name="T17" fmla="*/ 24 h 24"/>
                <a:gd name="T18" fmla="*/ 9 w 11"/>
                <a:gd name="T19" fmla="*/ 15 h 24"/>
                <a:gd name="T20" fmla="*/ 9 w 11"/>
                <a:gd name="T21" fmla="*/ 12 h 24"/>
                <a:gd name="T22" fmla="*/ 9 w 11"/>
                <a:gd name="T23" fmla="*/ 2 h 24"/>
                <a:gd name="T24" fmla="*/ 9 w 11"/>
                <a:gd name="T25" fmla="*/ 2 h 24"/>
                <a:gd name="T26" fmla="*/ 8 w 11"/>
                <a:gd name="T27" fmla="*/ 12 h 24"/>
                <a:gd name="T28" fmla="*/ 8 w 11"/>
                <a:gd name="T29" fmla="*/ 12 h 24"/>
                <a:gd name="T30" fmla="*/ 8 w 11"/>
                <a:gd name="T31" fmla="*/ 15 h 24"/>
                <a:gd name="T32" fmla="*/ 8 w 11"/>
                <a:gd name="T33" fmla="*/ 15 h 24"/>
                <a:gd name="T34" fmla="*/ 6 w 11"/>
                <a:gd name="T35" fmla="*/ 18 h 24"/>
                <a:gd name="T36" fmla="*/ 3 w 11"/>
                <a:gd name="T37" fmla="*/ 15 h 24"/>
                <a:gd name="T38" fmla="*/ 3 w 11"/>
                <a:gd name="T39" fmla="*/ 12 h 24"/>
                <a:gd name="T40" fmla="*/ 2 w 11"/>
                <a:gd name="T41" fmla="*/ 8 h 24"/>
                <a:gd name="T42" fmla="*/ 1 w 11"/>
                <a:gd name="T43" fmla="*/ 7 h 24"/>
                <a:gd name="T44" fmla="*/ 1 w 11"/>
                <a:gd name="T45" fmla="*/ 6 h 24"/>
                <a:gd name="T46" fmla="*/ 1 w 11"/>
                <a:gd name="T47" fmla="*/ 6 h 24"/>
                <a:gd name="T48" fmla="*/ 2 w 11"/>
                <a:gd name="T49" fmla="*/ 4 h 24"/>
                <a:gd name="T50" fmla="*/ 3 w 11"/>
                <a:gd name="T51" fmla="*/ 3 h 24"/>
                <a:gd name="T52" fmla="*/ 3 w 11"/>
                <a:gd name="T53" fmla="*/ 4 h 24"/>
                <a:gd name="T54" fmla="*/ 2 w 11"/>
                <a:gd name="T55" fmla="*/ 3 h 24"/>
                <a:gd name="T56" fmla="*/ 2 w 11"/>
                <a:gd name="T57" fmla="*/ 3 h 24"/>
                <a:gd name="T58" fmla="*/ 4 w 11"/>
                <a:gd name="T59" fmla="*/ 4 h 24"/>
                <a:gd name="T60" fmla="*/ 3 w 11"/>
                <a:gd name="T61" fmla="*/ 3 h 24"/>
                <a:gd name="T62" fmla="*/ 3 w 11"/>
                <a:gd name="T63" fmla="*/ 2 h 24"/>
                <a:gd name="T64" fmla="*/ 3 w 11"/>
                <a:gd name="T65" fmla="*/ 2 h 24"/>
                <a:gd name="T66" fmla="*/ 3 w 11"/>
                <a:gd name="T67" fmla="*/ 3 h 24"/>
                <a:gd name="T68" fmla="*/ 4 w 11"/>
                <a:gd name="T69" fmla="*/ 3 h 24"/>
                <a:gd name="T70" fmla="*/ 6 w 11"/>
                <a:gd name="T71" fmla="*/ 3 h 24"/>
                <a:gd name="T72" fmla="*/ 5 w 11"/>
                <a:gd name="T73" fmla="*/ 3 h 24"/>
                <a:gd name="T74" fmla="*/ 5 w 11"/>
                <a:gd name="T75" fmla="*/ 3 h 24"/>
                <a:gd name="T76" fmla="*/ 10 w 11"/>
                <a:gd name="T77" fmla="*/ 5 h 24"/>
                <a:gd name="T78" fmla="*/ 10 w 11"/>
                <a:gd name="T79" fmla="*/ 6 h 24"/>
                <a:gd name="T80" fmla="*/ 11 w 11"/>
                <a:gd name="T81" fmla="*/ 7 h 24"/>
                <a:gd name="T82" fmla="*/ 10 w 11"/>
                <a:gd name="T83" fmla="*/ 8 h 24"/>
                <a:gd name="T84" fmla="*/ 10 w 11"/>
                <a:gd name="T85"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 h="24">
                  <a:moveTo>
                    <a:pt x="10" y="9"/>
                  </a:moveTo>
                  <a:cubicBezTo>
                    <a:pt x="11" y="9"/>
                    <a:pt x="11" y="8"/>
                    <a:pt x="11" y="7"/>
                  </a:cubicBezTo>
                  <a:cubicBezTo>
                    <a:pt x="11" y="7"/>
                    <a:pt x="11" y="5"/>
                    <a:pt x="11" y="5"/>
                  </a:cubicBezTo>
                  <a:cubicBezTo>
                    <a:pt x="11" y="4"/>
                    <a:pt x="11" y="4"/>
                    <a:pt x="11" y="4"/>
                  </a:cubicBezTo>
                  <a:cubicBezTo>
                    <a:pt x="11" y="2"/>
                    <a:pt x="11" y="1"/>
                    <a:pt x="10" y="0"/>
                  </a:cubicBezTo>
                  <a:cubicBezTo>
                    <a:pt x="6" y="2"/>
                    <a:pt x="6" y="2"/>
                    <a:pt x="6" y="2"/>
                  </a:cubicBezTo>
                  <a:cubicBezTo>
                    <a:pt x="1" y="0"/>
                    <a:pt x="1" y="0"/>
                    <a:pt x="1" y="0"/>
                  </a:cubicBezTo>
                  <a:cubicBezTo>
                    <a:pt x="0" y="2"/>
                    <a:pt x="0" y="3"/>
                    <a:pt x="1" y="5"/>
                  </a:cubicBezTo>
                  <a:cubicBezTo>
                    <a:pt x="1" y="5"/>
                    <a:pt x="1" y="5"/>
                    <a:pt x="1" y="5"/>
                  </a:cubicBezTo>
                  <a:cubicBezTo>
                    <a:pt x="0" y="5"/>
                    <a:pt x="0" y="7"/>
                    <a:pt x="0" y="7"/>
                  </a:cubicBezTo>
                  <a:cubicBezTo>
                    <a:pt x="0" y="8"/>
                    <a:pt x="1" y="9"/>
                    <a:pt x="1" y="9"/>
                  </a:cubicBezTo>
                  <a:cubicBezTo>
                    <a:pt x="2" y="11"/>
                    <a:pt x="3" y="12"/>
                    <a:pt x="3" y="12"/>
                  </a:cubicBezTo>
                  <a:cubicBezTo>
                    <a:pt x="2" y="15"/>
                    <a:pt x="2" y="15"/>
                    <a:pt x="2" y="15"/>
                  </a:cubicBezTo>
                  <a:cubicBezTo>
                    <a:pt x="2" y="15"/>
                    <a:pt x="2" y="15"/>
                    <a:pt x="2" y="15"/>
                  </a:cubicBezTo>
                  <a:cubicBezTo>
                    <a:pt x="2" y="15"/>
                    <a:pt x="1" y="15"/>
                    <a:pt x="1" y="15"/>
                  </a:cubicBezTo>
                  <a:cubicBezTo>
                    <a:pt x="1" y="24"/>
                    <a:pt x="1" y="24"/>
                    <a:pt x="1" y="24"/>
                  </a:cubicBezTo>
                  <a:cubicBezTo>
                    <a:pt x="6" y="20"/>
                    <a:pt x="6" y="20"/>
                    <a:pt x="6" y="20"/>
                  </a:cubicBezTo>
                  <a:cubicBezTo>
                    <a:pt x="10" y="24"/>
                    <a:pt x="10" y="24"/>
                    <a:pt x="10" y="24"/>
                  </a:cubicBezTo>
                  <a:cubicBezTo>
                    <a:pt x="10" y="15"/>
                    <a:pt x="10" y="15"/>
                    <a:pt x="10" y="15"/>
                  </a:cubicBezTo>
                  <a:cubicBezTo>
                    <a:pt x="10" y="15"/>
                    <a:pt x="10" y="15"/>
                    <a:pt x="9" y="15"/>
                  </a:cubicBezTo>
                  <a:cubicBezTo>
                    <a:pt x="9" y="15"/>
                    <a:pt x="9" y="15"/>
                    <a:pt x="9" y="15"/>
                  </a:cubicBezTo>
                  <a:cubicBezTo>
                    <a:pt x="9" y="12"/>
                    <a:pt x="9" y="12"/>
                    <a:pt x="9" y="12"/>
                  </a:cubicBezTo>
                  <a:cubicBezTo>
                    <a:pt x="9" y="12"/>
                    <a:pt x="10" y="11"/>
                    <a:pt x="10" y="9"/>
                  </a:cubicBezTo>
                  <a:close/>
                  <a:moveTo>
                    <a:pt x="9" y="2"/>
                  </a:moveTo>
                  <a:cubicBezTo>
                    <a:pt x="9" y="2"/>
                    <a:pt x="9" y="2"/>
                    <a:pt x="9" y="2"/>
                  </a:cubicBezTo>
                  <a:cubicBezTo>
                    <a:pt x="9" y="2"/>
                    <a:pt x="9" y="2"/>
                    <a:pt x="9" y="2"/>
                  </a:cubicBezTo>
                  <a:cubicBezTo>
                    <a:pt x="9" y="2"/>
                    <a:pt x="9" y="2"/>
                    <a:pt x="9" y="2"/>
                  </a:cubicBezTo>
                  <a:close/>
                  <a:moveTo>
                    <a:pt x="8" y="12"/>
                  </a:moveTo>
                  <a:cubicBezTo>
                    <a:pt x="8" y="12"/>
                    <a:pt x="8" y="12"/>
                    <a:pt x="8" y="12"/>
                  </a:cubicBezTo>
                  <a:cubicBezTo>
                    <a:pt x="8" y="12"/>
                    <a:pt x="8" y="12"/>
                    <a:pt x="8" y="12"/>
                  </a:cubicBezTo>
                  <a:cubicBezTo>
                    <a:pt x="8" y="15"/>
                    <a:pt x="8" y="15"/>
                    <a:pt x="8" y="15"/>
                  </a:cubicBezTo>
                  <a:cubicBezTo>
                    <a:pt x="8" y="15"/>
                    <a:pt x="8" y="15"/>
                    <a:pt x="8" y="15"/>
                  </a:cubicBezTo>
                  <a:cubicBezTo>
                    <a:pt x="8" y="15"/>
                    <a:pt x="8" y="15"/>
                    <a:pt x="8" y="15"/>
                  </a:cubicBezTo>
                  <a:cubicBezTo>
                    <a:pt x="8" y="15"/>
                    <a:pt x="8" y="15"/>
                    <a:pt x="8" y="15"/>
                  </a:cubicBezTo>
                  <a:cubicBezTo>
                    <a:pt x="8" y="15"/>
                    <a:pt x="8" y="15"/>
                    <a:pt x="8" y="15"/>
                  </a:cubicBezTo>
                  <a:cubicBezTo>
                    <a:pt x="8" y="17"/>
                    <a:pt x="7" y="18"/>
                    <a:pt x="6" y="18"/>
                  </a:cubicBezTo>
                  <a:cubicBezTo>
                    <a:pt x="4" y="18"/>
                    <a:pt x="3" y="17"/>
                    <a:pt x="3" y="15"/>
                  </a:cubicBezTo>
                  <a:cubicBezTo>
                    <a:pt x="3" y="15"/>
                    <a:pt x="3" y="15"/>
                    <a:pt x="3" y="15"/>
                  </a:cubicBezTo>
                  <a:cubicBezTo>
                    <a:pt x="3" y="12"/>
                    <a:pt x="3" y="12"/>
                    <a:pt x="3" y="12"/>
                  </a:cubicBezTo>
                  <a:cubicBezTo>
                    <a:pt x="3" y="12"/>
                    <a:pt x="3" y="12"/>
                    <a:pt x="3" y="12"/>
                  </a:cubicBezTo>
                  <a:cubicBezTo>
                    <a:pt x="3" y="12"/>
                    <a:pt x="2" y="11"/>
                    <a:pt x="2" y="9"/>
                  </a:cubicBezTo>
                  <a:cubicBezTo>
                    <a:pt x="2" y="8"/>
                    <a:pt x="2" y="8"/>
                    <a:pt x="2" y="8"/>
                  </a:cubicBezTo>
                  <a:cubicBezTo>
                    <a:pt x="1" y="8"/>
                    <a:pt x="1" y="8"/>
                    <a:pt x="1" y="8"/>
                  </a:cubicBezTo>
                  <a:cubicBezTo>
                    <a:pt x="1" y="8"/>
                    <a:pt x="1" y="8"/>
                    <a:pt x="1" y="7"/>
                  </a:cubicBezTo>
                  <a:cubicBezTo>
                    <a:pt x="1" y="7"/>
                    <a:pt x="1" y="7"/>
                    <a:pt x="1" y="7"/>
                  </a:cubicBezTo>
                  <a:cubicBezTo>
                    <a:pt x="1" y="7"/>
                    <a:pt x="1" y="6"/>
                    <a:pt x="1" y="6"/>
                  </a:cubicBezTo>
                  <a:cubicBezTo>
                    <a:pt x="1" y="6"/>
                    <a:pt x="1" y="6"/>
                    <a:pt x="1" y="6"/>
                  </a:cubicBezTo>
                  <a:cubicBezTo>
                    <a:pt x="1" y="6"/>
                    <a:pt x="1" y="6"/>
                    <a:pt x="1" y="6"/>
                  </a:cubicBezTo>
                  <a:cubicBezTo>
                    <a:pt x="1" y="5"/>
                    <a:pt x="1" y="5"/>
                    <a:pt x="1" y="5"/>
                  </a:cubicBezTo>
                  <a:cubicBezTo>
                    <a:pt x="1" y="4"/>
                    <a:pt x="1" y="4"/>
                    <a:pt x="2" y="4"/>
                  </a:cubicBezTo>
                  <a:cubicBezTo>
                    <a:pt x="2" y="3"/>
                    <a:pt x="2" y="3"/>
                    <a:pt x="2" y="3"/>
                  </a:cubicBezTo>
                  <a:cubicBezTo>
                    <a:pt x="2" y="3"/>
                    <a:pt x="2" y="3"/>
                    <a:pt x="3" y="3"/>
                  </a:cubicBezTo>
                  <a:cubicBezTo>
                    <a:pt x="3" y="4"/>
                    <a:pt x="3" y="4"/>
                    <a:pt x="3" y="4"/>
                  </a:cubicBezTo>
                  <a:cubicBezTo>
                    <a:pt x="3" y="4"/>
                    <a:pt x="3" y="4"/>
                    <a:pt x="3" y="4"/>
                  </a:cubicBezTo>
                  <a:cubicBezTo>
                    <a:pt x="3" y="4"/>
                    <a:pt x="3" y="3"/>
                    <a:pt x="3" y="3"/>
                  </a:cubicBezTo>
                  <a:cubicBezTo>
                    <a:pt x="3" y="3"/>
                    <a:pt x="2" y="3"/>
                    <a:pt x="2" y="3"/>
                  </a:cubicBezTo>
                  <a:cubicBezTo>
                    <a:pt x="2" y="3"/>
                    <a:pt x="2" y="3"/>
                    <a:pt x="2" y="3"/>
                  </a:cubicBezTo>
                  <a:cubicBezTo>
                    <a:pt x="2" y="3"/>
                    <a:pt x="2" y="3"/>
                    <a:pt x="2" y="3"/>
                  </a:cubicBezTo>
                  <a:cubicBezTo>
                    <a:pt x="3" y="3"/>
                    <a:pt x="3" y="3"/>
                    <a:pt x="3" y="3"/>
                  </a:cubicBezTo>
                  <a:cubicBezTo>
                    <a:pt x="4" y="4"/>
                    <a:pt x="4" y="4"/>
                    <a:pt x="4" y="4"/>
                  </a:cubicBezTo>
                  <a:cubicBezTo>
                    <a:pt x="4" y="4"/>
                    <a:pt x="4" y="4"/>
                    <a:pt x="4" y="4"/>
                  </a:cubicBezTo>
                  <a:cubicBezTo>
                    <a:pt x="4" y="4"/>
                    <a:pt x="4" y="4"/>
                    <a:pt x="3" y="3"/>
                  </a:cubicBezTo>
                  <a:cubicBezTo>
                    <a:pt x="3" y="3"/>
                    <a:pt x="3" y="3"/>
                    <a:pt x="3" y="3"/>
                  </a:cubicBezTo>
                  <a:cubicBezTo>
                    <a:pt x="3" y="3"/>
                    <a:pt x="3" y="3"/>
                    <a:pt x="3" y="2"/>
                  </a:cubicBezTo>
                  <a:cubicBezTo>
                    <a:pt x="3" y="2"/>
                    <a:pt x="3" y="2"/>
                    <a:pt x="2" y="2"/>
                  </a:cubicBezTo>
                  <a:cubicBezTo>
                    <a:pt x="3" y="2"/>
                    <a:pt x="3" y="2"/>
                    <a:pt x="3" y="2"/>
                  </a:cubicBezTo>
                  <a:cubicBezTo>
                    <a:pt x="3" y="2"/>
                    <a:pt x="3" y="2"/>
                    <a:pt x="3" y="2"/>
                  </a:cubicBezTo>
                  <a:cubicBezTo>
                    <a:pt x="3" y="2"/>
                    <a:pt x="3" y="3"/>
                    <a:pt x="3" y="3"/>
                  </a:cubicBezTo>
                  <a:cubicBezTo>
                    <a:pt x="3" y="3"/>
                    <a:pt x="3" y="3"/>
                    <a:pt x="3" y="3"/>
                  </a:cubicBezTo>
                  <a:cubicBezTo>
                    <a:pt x="4" y="3"/>
                    <a:pt x="4" y="3"/>
                    <a:pt x="4" y="3"/>
                  </a:cubicBezTo>
                  <a:cubicBezTo>
                    <a:pt x="5" y="3"/>
                    <a:pt x="5" y="3"/>
                    <a:pt x="5" y="3"/>
                  </a:cubicBezTo>
                  <a:cubicBezTo>
                    <a:pt x="6" y="3"/>
                    <a:pt x="6" y="3"/>
                    <a:pt x="6" y="3"/>
                  </a:cubicBezTo>
                  <a:cubicBezTo>
                    <a:pt x="6" y="3"/>
                    <a:pt x="6" y="3"/>
                    <a:pt x="6" y="3"/>
                  </a:cubicBezTo>
                  <a:cubicBezTo>
                    <a:pt x="6" y="3"/>
                    <a:pt x="6" y="3"/>
                    <a:pt x="5" y="3"/>
                  </a:cubicBezTo>
                  <a:cubicBezTo>
                    <a:pt x="5" y="3"/>
                    <a:pt x="4" y="3"/>
                    <a:pt x="4" y="3"/>
                  </a:cubicBezTo>
                  <a:cubicBezTo>
                    <a:pt x="4" y="3"/>
                    <a:pt x="5" y="3"/>
                    <a:pt x="5" y="3"/>
                  </a:cubicBezTo>
                  <a:cubicBezTo>
                    <a:pt x="7" y="3"/>
                    <a:pt x="8" y="3"/>
                    <a:pt x="9" y="2"/>
                  </a:cubicBezTo>
                  <a:cubicBezTo>
                    <a:pt x="10" y="5"/>
                    <a:pt x="10" y="5"/>
                    <a:pt x="10" y="5"/>
                  </a:cubicBezTo>
                  <a:cubicBezTo>
                    <a:pt x="10" y="5"/>
                    <a:pt x="10" y="6"/>
                    <a:pt x="10" y="6"/>
                  </a:cubicBezTo>
                  <a:cubicBezTo>
                    <a:pt x="10" y="6"/>
                    <a:pt x="10" y="6"/>
                    <a:pt x="10" y="6"/>
                  </a:cubicBezTo>
                  <a:cubicBezTo>
                    <a:pt x="11" y="6"/>
                    <a:pt x="11" y="6"/>
                    <a:pt x="11" y="6"/>
                  </a:cubicBezTo>
                  <a:cubicBezTo>
                    <a:pt x="11" y="6"/>
                    <a:pt x="11" y="7"/>
                    <a:pt x="11" y="7"/>
                  </a:cubicBezTo>
                  <a:cubicBezTo>
                    <a:pt x="10" y="7"/>
                    <a:pt x="10" y="7"/>
                    <a:pt x="10" y="7"/>
                  </a:cubicBezTo>
                  <a:cubicBezTo>
                    <a:pt x="10" y="8"/>
                    <a:pt x="10" y="8"/>
                    <a:pt x="10" y="8"/>
                  </a:cubicBezTo>
                  <a:cubicBezTo>
                    <a:pt x="10" y="8"/>
                    <a:pt x="10" y="8"/>
                    <a:pt x="10" y="8"/>
                  </a:cubicBezTo>
                  <a:cubicBezTo>
                    <a:pt x="10" y="9"/>
                    <a:pt x="10" y="9"/>
                    <a:pt x="10" y="9"/>
                  </a:cubicBezTo>
                  <a:cubicBezTo>
                    <a:pt x="9" y="11"/>
                    <a:pt x="8" y="12"/>
                    <a:pt x="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20000"/>
                </a:lnSpc>
              </a:pPr>
              <a:endParaRPr lang="zh-CN" altLang="en-US"/>
            </a:p>
          </p:txBody>
        </p:sp>
        <p:sp>
          <p:nvSpPr>
            <p:cNvPr id="37" name="Freeform 1288"/>
            <p:cNvSpPr/>
            <p:nvPr/>
          </p:nvSpPr>
          <p:spPr bwMode="auto">
            <a:xfrm>
              <a:off x="10126662" y="2816226"/>
              <a:ext cx="266700" cy="123825"/>
            </a:xfrm>
            <a:custGeom>
              <a:avLst/>
              <a:gdLst>
                <a:gd name="T0" fmla="*/ 10 w 15"/>
                <a:gd name="T1" fmla="*/ 3 h 7"/>
                <a:gd name="T2" fmla="*/ 9 w 15"/>
                <a:gd name="T3" fmla="*/ 3 h 7"/>
                <a:gd name="T4" fmla="*/ 8 w 15"/>
                <a:gd name="T5" fmla="*/ 4 h 7"/>
                <a:gd name="T6" fmla="*/ 7 w 15"/>
                <a:gd name="T7" fmla="*/ 3 h 7"/>
                <a:gd name="T8" fmla="*/ 8 w 15"/>
                <a:gd name="T9" fmla="*/ 2 h 7"/>
                <a:gd name="T10" fmla="*/ 8 w 15"/>
                <a:gd name="T11" fmla="*/ 2 h 7"/>
                <a:gd name="T12" fmla="*/ 10 w 15"/>
                <a:gd name="T13" fmla="*/ 2 h 7"/>
                <a:gd name="T14" fmla="*/ 11 w 15"/>
                <a:gd name="T15" fmla="*/ 2 h 7"/>
                <a:gd name="T16" fmla="*/ 14 w 15"/>
                <a:gd name="T17" fmla="*/ 4 h 7"/>
                <a:gd name="T18" fmla="*/ 15 w 15"/>
                <a:gd name="T19" fmla="*/ 3 h 7"/>
                <a:gd name="T20" fmla="*/ 8 w 15"/>
                <a:gd name="T21" fmla="*/ 0 h 7"/>
                <a:gd name="T22" fmla="*/ 0 w 15"/>
                <a:gd name="T23" fmla="*/ 3 h 7"/>
                <a:gd name="T24" fmla="*/ 8 w 15"/>
                <a:gd name="T25" fmla="*/ 7 h 7"/>
                <a:gd name="T26" fmla="*/ 13 w 15"/>
                <a:gd name="T27" fmla="*/ 4 h 7"/>
                <a:gd name="T28" fmla="*/ 11 w 15"/>
                <a:gd name="T29" fmla="*/ 3 h 7"/>
                <a:gd name="T30" fmla="*/ 10 w 15"/>
                <a:gd name="T3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7">
                  <a:moveTo>
                    <a:pt x="10" y="3"/>
                  </a:moveTo>
                  <a:cubicBezTo>
                    <a:pt x="9" y="3"/>
                    <a:pt x="9" y="3"/>
                    <a:pt x="9" y="3"/>
                  </a:cubicBezTo>
                  <a:cubicBezTo>
                    <a:pt x="8" y="4"/>
                    <a:pt x="8" y="4"/>
                    <a:pt x="8" y="4"/>
                  </a:cubicBezTo>
                  <a:cubicBezTo>
                    <a:pt x="7" y="4"/>
                    <a:pt x="7" y="3"/>
                    <a:pt x="7" y="3"/>
                  </a:cubicBezTo>
                  <a:cubicBezTo>
                    <a:pt x="7" y="3"/>
                    <a:pt x="7" y="2"/>
                    <a:pt x="8" y="2"/>
                  </a:cubicBezTo>
                  <a:cubicBezTo>
                    <a:pt x="8" y="2"/>
                    <a:pt x="8" y="2"/>
                    <a:pt x="8" y="2"/>
                  </a:cubicBezTo>
                  <a:cubicBezTo>
                    <a:pt x="9" y="2"/>
                    <a:pt x="9" y="2"/>
                    <a:pt x="10" y="2"/>
                  </a:cubicBezTo>
                  <a:cubicBezTo>
                    <a:pt x="10" y="2"/>
                    <a:pt x="11" y="2"/>
                    <a:pt x="11" y="2"/>
                  </a:cubicBezTo>
                  <a:cubicBezTo>
                    <a:pt x="12" y="3"/>
                    <a:pt x="13" y="3"/>
                    <a:pt x="14" y="4"/>
                  </a:cubicBezTo>
                  <a:cubicBezTo>
                    <a:pt x="15" y="3"/>
                    <a:pt x="15" y="3"/>
                    <a:pt x="15" y="3"/>
                  </a:cubicBezTo>
                  <a:cubicBezTo>
                    <a:pt x="8" y="0"/>
                    <a:pt x="8" y="0"/>
                    <a:pt x="8" y="0"/>
                  </a:cubicBezTo>
                  <a:cubicBezTo>
                    <a:pt x="0" y="3"/>
                    <a:pt x="0" y="3"/>
                    <a:pt x="0" y="3"/>
                  </a:cubicBezTo>
                  <a:cubicBezTo>
                    <a:pt x="8" y="7"/>
                    <a:pt x="8" y="7"/>
                    <a:pt x="8" y="7"/>
                  </a:cubicBezTo>
                  <a:cubicBezTo>
                    <a:pt x="13" y="4"/>
                    <a:pt x="13" y="4"/>
                    <a:pt x="13" y="4"/>
                  </a:cubicBezTo>
                  <a:cubicBezTo>
                    <a:pt x="12" y="4"/>
                    <a:pt x="12" y="4"/>
                    <a:pt x="11" y="3"/>
                  </a:cubicBezTo>
                  <a:cubicBezTo>
                    <a:pt x="10" y="3"/>
                    <a:pt x="10" y="3"/>
                    <a:pt x="1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20000"/>
                </a:lnSpc>
              </a:pPr>
              <a:endParaRPr lang="zh-CN" altLang="en-US"/>
            </a:p>
          </p:txBody>
        </p:sp>
        <p:sp>
          <p:nvSpPr>
            <p:cNvPr id="38" name="Freeform 1289"/>
            <p:cNvSpPr/>
            <p:nvPr/>
          </p:nvSpPr>
          <p:spPr bwMode="auto">
            <a:xfrm>
              <a:off x="10250487" y="2851151"/>
              <a:ext cx="177800" cy="177800"/>
            </a:xfrm>
            <a:custGeom>
              <a:avLst/>
              <a:gdLst>
                <a:gd name="T0" fmla="*/ 10 w 10"/>
                <a:gd name="T1" fmla="*/ 10 h 10"/>
                <a:gd name="T2" fmla="*/ 10 w 10"/>
                <a:gd name="T3" fmla="*/ 10 h 10"/>
                <a:gd name="T4" fmla="*/ 10 w 10"/>
                <a:gd name="T5" fmla="*/ 9 h 10"/>
                <a:gd name="T6" fmla="*/ 9 w 10"/>
                <a:gd name="T7" fmla="*/ 8 h 10"/>
                <a:gd name="T8" fmla="*/ 9 w 10"/>
                <a:gd name="T9" fmla="*/ 8 h 10"/>
                <a:gd name="T10" fmla="*/ 9 w 10"/>
                <a:gd name="T11" fmla="*/ 8 h 10"/>
                <a:gd name="T12" fmla="*/ 9 w 10"/>
                <a:gd name="T13" fmla="*/ 8 h 10"/>
                <a:gd name="T14" fmla="*/ 9 w 10"/>
                <a:gd name="T15" fmla="*/ 8 h 10"/>
                <a:gd name="T16" fmla="*/ 8 w 10"/>
                <a:gd name="T17" fmla="*/ 8 h 10"/>
                <a:gd name="T18" fmla="*/ 8 w 10"/>
                <a:gd name="T19" fmla="*/ 5 h 10"/>
                <a:gd name="T20" fmla="*/ 7 w 10"/>
                <a:gd name="T21" fmla="*/ 3 h 10"/>
                <a:gd name="T22" fmla="*/ 4 w 10"/>
                <a:gd name="T23" fmla="*/ 1 h 10"/>
                <a:gd name="T24" fmla="*/ 1 w 10"/>
                <a:gd name="T25" fmla="*/ 1 h 10"/>
                <a:gd name="T26" fmla="*/ 1 w 10"/>
                <a:gd name="T27" fmla="*/ 1 h 10"/>
                <a:gd name="T28" fmla="*/ 0 w 10"/>
                <a:gd name="T29" fmla="*/ 1 h 10"/>
                <a:gd name="T30" fmla="*/ 1 w 10"/>
                <a:gd name="T31" fmla="*/ 1 h 10"/>
                <a:gd name="T32" fmla="*/ 1 w 10"/>
                <a:gd name="T33" fmla="*/ 1 h 10"/>
                <a:gd name="T34" fmla="*/ 4 w 10"/>
                <a:gd name="T35" fmla="*/ 1 h 10"/>
                <a:gd name="T36" fmla="*/ 7 w 10"/>
                <a:gd name="T37" fmla="*/ 4 h 10"/>
                <a:gd name="T38" fmla="*/ 7 w 10"/>
                <a:gd name="T39" fmla="*/ 5 h 10"/>
                <a:gd name="T40" fmla="*/ 8 w 10"/>
                <a:gd name="T41" fmla="*/ 8 h 10"/>
                <a:gd name="T42" fmla="*/ 8 w 10"/>
                <a:gd name="T43" fmla="*/ 8 h 10"/>
                <a:gd name="T44" fmla="*/ 8 w 10"/>
                <a:gd name="T45" fmla="*/ 8 h 10"/>
                <a:gd name="T46" fmla="*/ 8 w 10"/>
                <a:gd name="T47" fmla="*/ 8 h 10"/>
                <a:gd name="T48" fmla="*/ 8 w 10"/>
                <a:gd name="T49" fmla="*/ 9 h 10"/>
                <a:gd name="T50" fmla="*/ 8 w 10"/>
                <a:gd name="T51" fmla="*/ 9 h 10"/>
                <a:gd name="T52" fmla="*/ 8 w 10"/>
                <a:gd name="T53" fmla="*/ 9 h 10"/>
                <a:gd name="T54" fmla="*/ 9 w 10"/>
                <a:gd name="T55" fmla="*/ 10 h 10"/>
                <a:gd name="T56" fmla="*/ 10 w 10"/>
                <a:gd name="T57" fmla="*/ 10 h 10"/>
                <a:gd name="T58" fmla="*/ 10 w 10"/>
                <a:gd name="T59" fmla="*/ 10 h 10"/>
                <a:gd name="T60" fmla="*/ 10 w 10"/>
                <a:gd name="T61" fmla="*/ 10 h 10"/>
                <a:gd name="T62" fmla="*/ 10 w 10"/>
                <a:gd name="T63" fmla="*/ 10 h 10"/>
                <a:gd name="T64" fmla="*/ 10 w 10"/>
                <a:gd name="T65" fmla="*/ 10 h 10"/>
                <a:gd name="T66" fmla="*/ 10 w 10"/>
                <a:gd name="T67" fmla="*/ 10 h 10"/>
                <a:gd name="T68" fmla="*/ 10 w 10"/>
                <a:gd name="T6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 h="10">
                  <a:moveTo>
                    <a:pt x="10" y="10"/>
                  </a:moveTo>
                  <a:cubicBezTo>
                    <a:pt x="10" y="10"/>
                    <a:pt x="10" y="10"/>
                    <a:pt x="10" y="10"/>
                  </a:cubicBezTo>
                  <a:cubicBezTo>
                    <a:pt x="10" y="10"/>
                    <a:pt x="10" y="10"/>
                    <a:pt x="10" y="9"/>
                  </a:cubicBezTo>
                  <a:cubicBezTo>
                    <a:pt x="9" y="9"/>
                    <a:pt x="9" y="9"/>
                    <a:pt x="9" y="8"/>
                  </a:cubicBezTo>
                  <a:cubicBezTo>
                    <a:pt x="9" y="8"/>
                    <a:pt x="9" y="8"/>
                    <a:pt x="9" y="8"/>
                  </a:cubicBezTo>
                  <a:cubicBezTo>
                    <a:pt x="9" y="8"/>
                    <a:pt x="9" y="8"/>
                    <a:pt x="9" y="8"/>
                  </a:cubicBezTo>
                  <a:cubicBezTo>
                    <a:pt x="9" y="8"/>
                    <a:pt x="9" y="8"/>
                    <a:pt x="9" y="8"/>
                  </a:cubicBezTo>
                  <a:cubicBezTo>
                    <a:pt x="9" y="8"/>
                    <a:pt x="9" y="8"/>
                    <a:pt x="9" y="8"/>
                  </a:cubicBezTo>
                  <a:cubicBezTo>
                    <a:pt x="8" y="8"/>
                    <a:pt x="8" y="8"/>
                    <a:pt x="8" y="8"/>
                  </a:cubicBezTo>
                  <a:cubicBezTo>
                    <a:pt x="8" y="7"/>
                    <a:pt x="8" y="6"/>
                    <a:pt x="8" y="5"/>
                  </a:cubicBezTo>
                  <a:cubicBezTo>
                    <a:pt x="8" y="5"/>
                    <a:pt x="7" y="4"/>
                    <a:pt x="7" y="3"/>
                  </a:cubicBezTo>
                  <a:cubicBezTo>
                    <a:pt x="7" y="2"/>
                    <a:pt x="6" y="1"/>
                    <a:pt x="4" y="1"/>
                  </a:cubicBezTo>
                  <a:cubicBezTo>
                    <a:pt x="3" y="0"/>
                    <a:pt x="2" y="1"/>
                    <a:pt x="1" y="1"/>
                  </a:cubicBezTo>
                  <a:cubicBezTo>
                    <a:pt x="1" y="1"/>
                    <a:pt x="1" y="1"/>
                    <a:pt x="1" y="1"/>
                  </a:cubicBezTo>
                  <a:cubicBezTo>
                    <a:pt x="0" y="1"/>
                    <a:pt x="0" y="1"/>
                    <a:pt x="0" y="1"/>
                  </a:cubicBezTo>
                  <a:cubicBezTo>
                    <a:pt x="0" y="1"/>
                    <a:pt x="0" y="1"/>
                    <a:pt x="1" y="1"/>
                  </a:cubicBezTo>
                  <a:cubicBezTo>
                    <a:pt x="1" y="1"/>
                    <a:pt x="1" y="1"/>
                    <a:pt x="1" y="1"/>
                  </a:cubicBezTo>
                  <a:cubicBezTo>
                    <a:pt x="2" y="1"/>
                    <a:pt x="3" y="1"/>
                    <a:pt x="4" y="1"/>
                  </a:cubicBezTo>
                  <a:cubicBezTo>
                    <a:pt x="5" y="2"/>
                    <a:pt x="6" y="2"/>
                    <a:pt x="7" y="4"/>
                  </a:cubicBezTo>
                  <a:cubicBezTo>
                    <a:pt x="7" y="4"/>
                    <a:pt x="7" y="5"/>
                    <a:pt x="7" y="5"/>
                  </a:cubicBezTo>
                  <a:cubicBezTo>
                    <a:pt x="7" y="6"/>
                    <a:pt x="8" y="7"/>
                    <a:pt x="8" y="8"/>
                  </a:cubicBezTo>
                  <a:cubicBezTo>
                    <a:pt x="8" y="8"/>
                    <a:pt x="8" y="8"/>
                    <a:pt x="8" y="8"/>
                  </a:cubicBezTo>
                  <a:cubicBezTo>
                    <a:pt x="8" y="8"/>
                    <a:pt x="8" y="8"/>
                    <a:pt x="8" y="8"/>
                  </a:cubicBezTo>
                  <a:cubicBezTo>
                    <a:pt x="8" y="8"/>
                    <a:pt x="8" y="8"/>
                    <a:pt x="8" y="8"/>
                  </a:cubicBezTo>
                  <a:cubicBezTo>
                    <a:pt x="8" y="8"/>
                    <a:pt x="8" y="8"/>
                    <a:pt x="8" y="9"/>
                  </a:cubicBezTo>
                  <a:cubicBezTo>
                    <a:pt x="8" y="9"/>
                    <a:pt x="8" y="9"/>
                    <a:pt x="8" y="9"/>
                  </a:cubicBezTo>
                  <a:cubicBezTo>
                    <a:pt x="8" y="9"/>
                    <a:pt x="8" y="9"/>
                    <a:pt x="8" y="9"/>
                  </a:cubicBezTo>
                  <a:cubicBezTo>
                    <a:pt x="8" y="9"/>
                    <a:pt x="8" y="9"/>
                    <a:pt x="9" y="10"/>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0" y="10"/>
                    <a:pt x="1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20000"/>
                </a:lnSpc>
              </a:pPr>
              <a:endParaRPr lang="zh-CN" altLang="en-US"/>
            </a:p>
          </p:txBody>
        </p:sp>
      </p:grpSp>
      <p:sp>
        <p:nvSpPr>
          <p:cNvPr id="3" name="Freeform 125"/>
          <p:cNvSpPr>
            <a:spLocks noEditPoints="1"/>
          </p:cNvSpPr>
          <p:nvPr/>
        </p:nvSpPr>
        <p:spPr bwMode="auto">
          <a:xfrm>
            <a:off x="6206077" y="516752"/>
            <a:ext cx="359328" cy="376198"/>
          </a:xfrm>
          <a:custGeom>
            <a:avLst/>
            <a:gdLst>
              <a:gd name="T0" fmla="*/ 46 w 90"/>
              <a:gd name="T1" fmla="*/ 52 h 94"/>
              <a:gd name="T2" fmla="*/ 44 w 90"/>
              <a:gd name="T3" fmla="*/ 51 h 94"/>
              <a:gd name="T4" fmla="*/ 44 w 90"/>
              <a:gd name="T5" fmla="*/ 50 h 94"/>
              <a:gd name="T6" fmla="*/ 30 w 90"/>
              <a:gd name="T7" fmla="*/ 37 h 94"/>
              <a:gd name="T8" fmla="*/ 12 w 90"/>
              <a:gd name="T9" fmla="*/ 19 h 94"/>
              <a:gd name="T10" fmla="*/ 0 w 90"/>
              <a:gd name="T11" fmla="*/ 50 h 94"/>
              <a:gd name="T12" fmla="*/ 45 w 90"/>
              <a:gd name="T13" fmla="*/ 94 h 94"/>
              <a:gd name="T14" fmla="*/ 86 w 90"/>
              <a:gd name="T15" fmla="*/ 66 h 94"/>
              <a:gd name="T16" fmla="*/ 73 w 90"/>
              <a:gd name="T17" fmla="*/ 61 h 94"/>
              <a:gd name="T18" fmla="*/ 46 w 90"/>
              <a:gd name="T19" fmla="*/ 52 h 94"/>
              <a:gd name="T20" fmla="*/ 42 w 90"/>
              <a:gd name="T21" fmla="*/ 41 h 94"/>
              <a:gd name="T22" fmla="*/ 42 w 90"/>
              <a:gd name="T23" fmla="*/ 0 h 94"/>
              <a:gd name="T24" fmla="*/ 13 w 90"/>
              <a:gd name="T25" fmla="*/ 12 h 94"/>
              <a:gd name="T26" fmla="*/ 36 w 90"/>
              <a:gd name="T27" fmla="*/ 35 h 94"/>
              <a:gd name="T28" fmla="*/ 42 w 90"/>
              <a:gd name="T29" fmla="*/ 41 h 94"/>
              <a:gd name="T30" fmla="*/ 47 w 90"/>
              <a:gd name="T31" fmla="*/ 2 h 94"/>
              <a:gd name="T32" fmla="*/ 47 w 90"/>
              <a:gd name="T33" fmla="*/ 45 h 94"/>
              <a:gd name="T34" fmla="*/ 88 w 90"/>
              <a:gd name="T35" fmla="*/ 60 h 94"/>
              <a:gd name="T36" fmla="*/ 90 w 90"/>
              <a:gd name="T37" fmla="*/ 46 h 94"/>
              <a:gd name="T38" fmla="*/ 47 w 90"/>
              <a:gd name="T39" fmla="*/ 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94">
                <a:moveTo>
                  <a:pt x="46" y="52"/>
                </a:moveTo>
                <a:cubicBezTo>
                  <a:pt x="44" y="51"/>
                  <a:pt x="44" y="51"/>
                  <a:pt x="44" y="51"/>
                </a:cubicBezTo>
                <a:cubicBezTo>
                  <a:pt x="44" y="50"/>
                  <a:pt x="44" y="50"/>
                  <a:pt x="44" y="50"/>
                </a:cubicBezTo>
                <a:cubicBezTo>
                  <a:pt x="30" y="37"/>
                  <a:pt x="30" y="37"/>
                  <a:pt x="30" y="37"/>
                </a:cubicBezTo>
                <a:cubicBezTo>
                  <a:pt x="12" y="19"/>
                  <a:pt x="12" y="19"/>
                  <a:pt x="12" y="19"/>
                </a:cubicBezTo>
                <a:cubicBezTo>
                  <a:pt x="5" y="27"/>
                  <a:pt x="0" y="38"/>
                  <a:pt x="0" y="50"/>
                </a:cubicBezTo>
                <a:cubicBezTo>
                  <a:pt x="0" y="74"/>
                  <a:pt x="20" y="94"/>
                  <a:pt x="45" y="94"/>
                </a:cubicBezTo>
                <a:cubicBezTo>
                  <a:pt x="64" y="94"/>
                  <a:pt x="80" y="82"/>
                  <a:pt x="86" y="66"/>
                </a:cubicBezTo>
                <a:cubicBezTo>
                  <a:pt x="73" y="61"/>
                  <a:pt x="73" y="61"/>
                  <a:pt x="73" y="61"/>
                </a:cubicBezTo>
                <a:lnTo>
                  <a:pt x="46" y="52"/>
                </a:lnTo>
                <a:close/>
                <a:moveTo>
                  <a:pt x="42" y="41"/>
                </a:moveTo>
                <a:cubicBezTo>
                  <a:pt x="42" y="0"/>
                  <a:pt x="42" y="0"/>
                  <a:pt x="42" y="0"/>
                </a:cubicBezTo>
                <a:cubicBezTo>
                  <a:pt x="31" y="1"/>
                  <a:pt x="20" y="5"/>
                  <a:pt x="13" y="12"/>
                </a:cubicBezTo>
                <a:cubicBezTo>
                  <a:pt x="36" y="35"/>
                  <a:pt x="36" y="35"/>
                  <a:pt x="36" y="35"/>
                </a:cubicBezTo>
                <a:lnTo>
                  <a:pt x="42" y="41"/>
                </a:lnTo>
                <a:close/>
                <a:moveTo>
                  <a:pt x="47" y="2"/>
                </a:moveTo>
                <a:cubicBezTo>
                  <a:pt x="47" y="45"/>
                  <a:pt x="47" y="45"/>
                  <a:pt x="47" y="45"/>
                </a:cubicBezTo>
                <a:cubicBezTo>
                  <a:pt x="88" y="60"/>
                  <a:pt x="88" y="60"/>
                  <a:pt x="88" y="60"/>
                </a:cubicBezTo>
                <a:cubicBezTo>
                  <a:pt x="90" y="56"/>
                  <a:pt x="90" y="51"/>
                  <a:pt x="90" y="46"/>
                </a:cubicBezTo>
                <a:cubicBezTo>
                  <a:pt x="90" y="22"/>
                  <a:pt x="71" y="3"/>
                  <a:pt x="47" y="2"/>
                </a:cubicBezTo>
                <a:close/>
              </a:path>
            </a:pathLst>
          </a:custGeom>
          <a:solidFill>
            <a:srgbClr val="4B7FB1"/>
          </a:solidFill>
          <a:ln>
            <a:noFill/>
          </a:ln>
        </p:spPr>
        <p:txBody>
          <a:bodyPr vert="horz" wrap="square" lIns="91440" tIns="45720" rIns="91440" bIns="45720" numCol="1" anchor="t" anchorCtr="0" compatLnSpc="1"/>
          <a:p>
            <a:pPr>
              <a:lnSpc>
                <a:spcPct val="120000"/>
              </a:lnSpc>
            </a:pPr>
            <a:endParaRPr lang="zh-CN" altLang="en-US">
              <a:solidFill>
                <a:srgbClr val="4B7FB1"/>
              </a:solidFill>
            </a:endParaRPr>
          </a:p>
        </p:txBody>
      </p:sp>
      <p:sp>
        <p:nvSpPr>
          <p:cNvPr id="10" name="椭圆 9"/>
          <p:cNvSpPr/>
          <p:nvPr/>
        </p:nvSpPr>
        <p:spPr>
          <a:xfrm>
            <a:off x="6025541" y="344569"/>
            <a:ext cx="720400" cy="720400"/>
          </a:xfrm>
          <a:prstGeom prst="ellipse">
            <a:avLst/>
          </a:prstGeom>
          <a:noFill/>
          <a:ln>
            <a:solidFill>
              <a:srgbClr val="4B7F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4B7FB1"/>
              </a:solidFill>
            </a:endParaRPr>
          </a:p>
        </p:txBody>
      </p:sp>
      <p:sp>
        <p:nvSpPr>
          <p:cNvPr id="13" name="椭圆 12"/>
          <p:cNvSpPr/>
          <p:nvPr/>
        </p:nvSpPr>
        <p:spPr>
          <a:xfrm>
            <a:off x="6061101" y="1254524"/>
            <a:ext cx="720400" cy="720400"/>
          </a:xfrm>
          <a:prstGeom prst="ellipse">
            <a:avLst/>
          </a:prstGeom>
          <a:noFill/>
          <a:ln>
            <a:solidFill>
              <a:srgbClr val="4B7F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7FB1"/>
              </a:solidFill>
            </a:endParaRPr>
          </a:p>
        </p:txBody>
      </p:sp>
      <p:sp>
        <p:nvSpPr>
          <p:cNvPr id="16" name="文本框 15"/>
          <p:cNvSpPr txBox="1"/>
          <p:nvPr/>
        </p:nvSpPr>
        <p:spPr>
          <a:xfrm>
            <a:off x="6994733" y="5532328"/>
            <a:ext cx="2716266" cy="607695"/>
          </a:xfrm>
          <a:prstGeom prst="rect">
            <a:avLst/>
          </a:prstGeom>
          <a:noFill/>
        </p:spPr>
        <p:txBody>
          <a:bodyPr wrap="square" rtlCol="0">
            <a:spAutoFit/>
          </a:bodyPr>
          <a:p>
            <a:pPr>
              <a:lnSpc>
                <a:spcPct val="120000"/>
              </a:lnSpc>
            </a:pPr>
            <a:r>
              <a:rPr lang="en-US" altLang="zh-CN" sz="2800" b="1" smtClean="0">
                <a:solidFill>
                  <a:srgbClr val="4B7FB1"/>
                </a:solidFill>
              </a:rPr>
              <a:t>SDNE</a:t>
            </a:r>
            <a:endParaRPr lang="en-US" altLang="zh-CN" sz="2800" b="1" smtClean="0">
              <a:solidFill>
                <a:srgbClr val="4B7FB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238760"/>
            <a:ext cx="5321300" cy="568960"/>
            <a:chOff x="1" y="238656"/>
            <a:chExt cx="2139695" cy="568740"/>
          </a:xfrm>
          <a:solidFill>
            <a:srgbClr val="4B7FB1"/>
          </a:solidFill>
        </p:grpSpPr>
        <p:sp>
          <p:nvSpPr>
            <p:cNvPr id="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167640" y="292100"/>
            <a:ext cx="4951730" cy="460375"/>
          </a:xfrm>
          <a:prstGeom prst="rect">
            <a:avLst/>
          </a:prstGeom>
          <a:noFill/>
        </p:spPr>
        <p:txBody>
          <a:bodyPr wrap="square" rtlCol="0">
            <a:spAutoFit/>
          </a:bodyPr>
          <a:lstStyle/>
          <a:p>
            <a:r>
              <a:rPr lang="zh-CN" altLang="en-US" sz="2400">
                <a:latin typeface="华文中宋" panose="02010600040101010101" charset="-122"/>
                <a:ea typeface="华文中宋" panose="02010600040101010101" charset="-122"/>
                <a:cs typeface="华文中宋" panose="02010600040101010101" charset="-122"/>
                <a:sym typeface="+mn-ea"/>
              </a:rPr>
              <a:t>Negative Sampling（</a:t>
            </a:r>
            <a:r>
              <a:rPr lang="en-US" altLang="zh-CN" sz="2400">
                <a:latin typeface="华文中宋" panose="02010600040101010101" charset="-122"/>
                <a:ea typeface="华文中宋" panose="02010600040101010101" charset="-122"/>
                <a:cs typeface="华文中宋" panose="02010600040101010101" charset="-122"/>
                <a:sym typeface="+mn-ea"/>
              </a:rPr>
              <a:t>skip-gram</a:t>
            </a:r>
            <a:r>
              <a:rPr lang="zh-CN" altLang="en-US" sz="2400">
                <a:latin typeface="华文中宋" panose="02010600040101010101" charset="-122"/>
                <a:ea typeface="华文中宋" panose="02010600040101010101" charset="-122"/>
                <a:cs typeface="华文中宋" panose="02010600040101010101" charset="-122"/>
                <a:sym typeface="+mn-ea"/>
              </a:rPr>
              <a:t>）</a:t>
            </a:r>
            <a:endParaRPr lang="zh-CN" altLang="en-US" sz="2400" b="1" dirty="0">
              <a:solidFill>
                <a:schemeClr val="bg1"/>
              </a:solidFill>
              <a:latin typeface="华文中宋" panose="02010600040101010101" charset="-122"/>
              <a:ea typeface="华文中宋" panose="02010600040101010101" charset="-122"/>
              <a:cs typeface="华文中宋" panose="02010600040101010101" charset="-122"/>
              <a:sym typeface="+mn-ea"/>
            </a:endParaRPr>
          </a:p>
        </p:txBody>
      </p:sp>
      <p:pic>
        <p:nvPicPr>
          <p:cNvPr id="7" name="图片 6"/>
          <p:cNvPicPr>
            <a:picLocks noChangeAspect="1"/>
          </p:cNvPicPr>
          <p:nvPr/>
        </p:nvPicPr>
        <p:blipFill>
          <a:blip r:embed="rId3"/>
          <a:stretch>
            <a:fillRect/>
          </a:stretch>
        </p:blipFill>
        <p:spPr>
          <a:xfrm>
            <a:off x="994410" y="1059180"/>
            <a:ext cx="8107045" cy="2414270"/>
          </a:xfrm>
          <a:prstGeom prst="rect">
            <a:avLst/>
          </a:prstGeom>
        </p:spPr>
      </p:pic>
      <p:pic>
        <p:nvPicPr>
          <p:cNvPr id="8" name="图片 7"/>
          <p:cNvPicPr>
            <a:picLocks noChangeAspect="1"/>
          </p:cNvPicPr>
          <p:nvPr/>
        </p:nvPicPr>
        <p:blipFill>
          <a:blip r:embed="rId4"/>
          <a:stretch>
            <a:fillRect/>
          </a:stretch>
        </p:blipFill>
        <p:spPr>
          <a:xfrm>
            <a:off x="994410" y="3693160"/>
            <a:ext cx="4935220" cy="529590"/>
          </a:xfrm>
          <a:prstGeom prst="rect">
            <a:avLst/>
          </a:prstGeom>
        </p:spPr>
      </p:pic>
      <p:pic>
        <p:nvPicPr>
          <p:cNvPr id="9" name="图片 8"/>
          <p:cNvPicPr>
            <a:picLocks noChangeAspect="1"/>
          </p:cNvPicPr>
          <p:nvPr/>
        </p:nvPicPr>
        <p:blipFill>
          <a:blip r:embed="rId5"/>
          <a:stretch>
            <a:fillRect/>
          </a:stretch>
        </p:blipFill>
        <p:spPr>
          <a:xfrm>
            <a:off x="1016635" y="4463415"/>
            <a:ext cx="4392295" cy="688975"/>
          </a:xfrm>
          <a:prstGeom prst="rect">
            <a:avLst/>
          </a:prstGeom>
        </p:spPr>
      </p:pic>
      <p:pic>
        <p:nvPicPr>
          <p:cNvPr id="10" name="图片 9"/>
          <p:cNvPicPr>
            <a:picLocks noChangeAspect="1"/>
          </p:cNvPicPr>
          <p:nvPr/>
        </p:nvPicPr>
        <p:blipFill>
          <a:blip r:embed="rId6"/>
          <a:stretch>
            <a:fillRect/>
          </a:stretch>
        </p:blipFill>
        <p:spPr>
          <a:xfrm>
            <a:off x="1016635" y="5315585"/>
            <a:ext cx="4770755" cy="72961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stretch>
            <a:fillRect/>
          </a:stretch>
        </p:blipFill>
        <p:spPr>
          <a:xfrm>
            <a:off x="0" y="0"/>
            <a:ext cx="12192000" cy="6858000"/>
          </a:xfrm>
          <a:prstGeom prst="rect">
            <a:avLst/>
          </a:prstGeom>
        </p:spPr>
      </p:pic>
      <p:sp>
        <p:nvSpPr>
          <p:cNvPr id="8" name="文本框 7"/>
          <p:cNvSpPr txBox="1"/>
          <p:nvPr/>
        </p:nvSpPr>
        <p:spPr>
          <a:xfrm>
            <a:off x="4228618" y="4258690"/>
            <a:ext cx="3734764" cy="755650"/>
          </a:xfrm>
          <a:prstGeom prst="rect">
            <a:avLst/>
          </a:prstGeom>
          <a:noFill/>
        </p:spPr>
        <p:txBody>
          <a:bodyPr wrap="square" rtlCol="0">
            <a:spAutoFit/>
          </a:bodyPr>
          <a:lstStyle/>
          <a:p>
            <a:pPr algn="ctr">
              <a:lnSpc>
                <a:spcPct val="120000"/>
              </a:lnSpc>
            </a:pPr>
            <a:r>
              <a:rPr lang="en-US" altLang="zh-CN" sz="3600" b="1">
                <a:solidFill>
                  <a:srgbClr val="4B7FB1"/>
                </a:solidFill>
              </a:rPr>
              <a:t>DeepWalk</a:t>
            </a:r>
            <a:endParaRPr lang="en-US" altLang="zh-CN" sz="3600" b="1">
              <a:solidFill>
                <a:srgbClr val="4B7FB1"/>
              </a:solidFill>
            </a:endParaRPr>
          </a:p>
        </p:txBody>
      </p:sp>
      <p:cxnSp>
        <p:nvCxnSpPr>
          <p:cNvPr id="13" name="直接连接符 12"/>
          <p:cNvCxnSpPr/>
          <p:nvPr/>
        </p:nvCxnSpPr>
        <p:spPr>
          <a:xfrm>
            <a:off x="5683170" y="5047031"/>
            <a:ext cx="825660" cy="0"/>
          </a:xfrm>
          <a:prstGeom prst="line">
            <a:avLst/>
          </a:prstGeom>
          <a:ln w="15875">
            <a:solidFill>
              <a:srgbClr val="4B7FB1"/>
            </a:solidFill>
            <a:prstDash val="solid"/>
          </a:ln>
        </p:spPr>
        <p:style>
          <a:lnRef idx="1">
            <a:schemeClr val="accent1"/>
          </a:lnRef>
          <a:fillRef idx="0">
            <a:schemeClr val="accent1"/>
          </a:fillRef>
          <a:effectRef idx="0">
            <a:schemeClr val="accent1"/>
          </a:effectRef>
          <a:fontRef idx="minor">
            <a:schemeClr val="tx1"/>
          </a:fontRef>
        </p:style>
      </p:cxnSp>
      <p:sp>
        <p:nvSpPr>
          <p:cNvPr id="7" name="Freeform 125"/>
          <p:cNvSpPr>
            <a:spLocks noEditPoints="1"/>
          </p:cNvSpPr>
          <p:nvPr/>
        </p:nvSpPr>
        <p:spPr bwMode="auto">
          <a:xfrm>
            <a:off x="5683170" y="3420798"/>
            <a:ext cx="825660" cy="864424"/>
          </a:xfrm>
          <a:custGeom>
            <a:avLst/>
            <a:gdLst>
              <a:gd name="T0" fmla="*/ 46 w 90"/>
              <a:gd name="T1" fmla="*/ 52 h 94"/>
              <a:gd name="T2" fmla="*/ 44 w 90"/>
              <a:gd name="T3" fmla="*/ 51 h 94"/>
              <a:gd name="T4" fmla="*/ 44 w 90"/>
              <a:gd name="T5" fmla="*/ 50 h 94"/>
              <a:gd name="T6" fmla="*/ 30 w 90"/>
              <a:gd name="T7" fmla="*/ 37 h 94"/>
              <a:gd name="T8" fmla="*/ 12 w 90"/>
              <a:gd name="T9" fmla="*/ 19 h 94"/>
              <a:gd name="T10" fmla="*/ 0 w 90"/>
              <a:gd name="T11" fmla="*/ 50 h 94"/>
              <a:gd name="T12" fmla="*/ 45 w 90"/>
              <a:gd name="T13" fmla="*/ 94 h 94"/>
              <a:gd name="T14" fmla="*/ 86 w 90"/>
              <a:gd name="T15" fmla="*/ 66 h 94"/>
              <a:gd name="T16" fmla="*/ 73 w 90"/>
              <a:gd name="T17" fmla="*/ 61 h 94"/>
              <a:gd name="T18" fmla="*/ 46 w 90"/>
              <a:gd name="T19" fmla="*/ 52 h 94"/>
              <a:gd name="T20" fmla="*/ 42 w 90"/>
              <a:gd name="T21" fmla="*/ 41 h 94"/>
              <a:gd name="T22" fmla="*/ 42 w 90"/>
              <a:gd name="T23" fmla="*/ 0 h 94"/>
              <a:gd name="T24" fmla="*/ 13 w 90"/>
              <a:gd name="T25" fmla="*/ 12 h 94"/>
              <a:gd name="T26" fmla="*/ 36 w 90"/>
              <a:gd name="T27" fmla="*/ 35 h 94"/>
              <a:gd name="T28" fmla="*/ 42 w 90"/>
              <a:gd name="T29" fmla="*/ 41 h 94"/>
              <a:gd name="T30" fmla="*/ 47 w 90"/>
              <a:gd name="T31" fmla="*/ 2 h 94"/>
              <a:gd name="T32" fmla="*/ 47 w 90"/>
              <a:gd name="T33" fmla="*/ 45 h 94"/>
              <a:gd name="T34" fmla="*/ 88 w 90"/>
              <a:gd name="T35" fmla="*/ 60 h 94"/>
              <a:gd name="T36" fmla="*/ 90 w 90"/>
              <a:gd name="T37" fmla="*/ 46 h 94"/>
              <a:gd name="T38" fmla="*/ 47 w 90"/>
              <a:gd name="T39" fmla="*/ 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94">
                <a:moveTo>
                  <a:pt x="46" y="52"/>
                </a:moveTo>
                <a:cubicBezTo>
                  <a:pt x="44" y="51"/>
                  <a:pt x="44" y="51"/>
                  <a:pt x="44" y="51"/>
                </a:cubicBezTo>
                <a:cubicBezTo>
                  <a:pt x="44" y="50"/>
                  <a:pt x="44" y="50"/>
                  <a:pt x="44" y="50"/>
                </a:cubicBezTo>
                <a:cubicBezTo>
                  <a:pt x="30" y="37"/>
                  <a:pt x="30" y="37"/>
                  <a:pt x="30" y="37"/>
                </a:cubicBezTo>
                <a:cubicBezTo>
                  <a:pt x="12" y="19"/>
                  <a:pt x="12" y="19"/>
                  <a:pt x="12" y="19"/>
                </a:cubicBezTo>
                <a:cubicBezTo>
                  <a:pt x="5" y="27"/>
                  <a:pt x="0" y="38"/>
                  <a:pt x="0" y="50"/>
                </a:cubicBezTo>
                <a:cubicBezTo>
                  <a:pt x="0" y="74"/>
                  <a:pt x="20" y="94"/>
                  <a:pt x="45" y="94"/>
                </a:cubicBezTo>
                <a:cubicBezTo>
                  <a:pt x="64" y="94"/>
                  <a:pt x="80" y="82"/>
                  <a:pt x="86" y="66"/>
                </a:cubicBezTo>
                <a:cubicBezTo>
                  <a:pt x="73" y="61"/>
                  <a:pt x="73" y="61"/>
                  <a:pt x="73" y="61"/>
                </a:cubicBezTo>
                <a:lnTo>
                  <a:pt x="46" y="52"/>
                </a:lnTo>
                <a:close/>
                <a:moveTo>
                  <a:pt x="42" y="41"/>
                </a:moveTo>
                <a:cubicBezTo>
                  <a:pt x="42" y="0"/>
                  <a:pt x="42" y="0"/>
                  <a:pt x="42" y="0"/>
                </a:cubicBezTo>
                <a:cubicBezTo>
                  <a:pt x="31" y="1"/>
                  <a:pt x="20" y="5"/>
                  <a:pt x="13" y="12"/>
                </a:cubicBezTo>
                <a:cubicBezTo>
                  <a:pt x="36" y="35"/>
                  <a:pt x="36" y="35"/>
                  <a:pt x="36" y="35"/>
                </a:cubicBezTo>
                <a:lnTo>
                  <a:pt x="42" y="41"/>
                </a:lnTo>
                <a:close/>
                <a:moveTo>
                  <a:pt x="47" y="2"/>
                </a:moveTo>
                <a:cubicBezTo>
                  <a:pt x="47" y="45"/>
                  <a:pt x="47" y="45"/>
                  <a:pt x="47" y="45"/>
                </a:cubicBezTo>
                <a:cubicBezTo>
                  <a:pt x="88" y="60"/>
                  <a:pt x="88" y="60"/>
                  <a:pt x="88" y="60"/>
                </a:cubicBezTo>
                <a:cubicBezTo>
                  <a:pt x="90" y="56"/>
                  <a:pt x="90" y="51"/>
                  <a:pt x="90" y="46"/>
                </a:cubicBezTo>
                <a:cubicBezTo>
                  <a:pt x="90" y="22"/>
                  <a:pt x="71" y="3"/>
                  <a:pt x="47" y="2"/>
                </a:cubicBezTo>
                <a:close/>
              </a:path>
            </a:pathLst>
          </a:custGeom>
          <a:solidFill>
            <a:srgbClr val="4B7FB1"/>
          </a:solidFill>
          <a:ln>
            <a:noFill/>
          </a:ln>
        </p:spPr>
        <p:txBody>
          <a:bodyPr vert="horz" wrap="square" lIns="91440" tIns="45720" rIns="91440" bIns="45720" numCol="1" anchor="t" anchorCtr="0" compatLnSpc="1"/>
          <a:lstStyle/>
          <a:p>
            <a:pPr>
              <a:lnSpc>
                <a:spcPct val="120000"/>
              </a:lnSpc>
            </a:pPr>
            <a:endParaRPr lang="zh-CN" altLang="en-US">
              <a:solidFill>
                <a:srgbClr val="4B7FB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238760"/>
            <a:ext cx="2329180" cy="568960"/>
            <a:chOff x="1" y="238656"/>
            <a:chExt cx="2139695" cy="568740"/>
          </a:xfrm>
          <a:solidFill>
            <a:srgbClr val="4B7FB1"/>
          </a:solidFill>
        </p:grpSpPr>
        <p:sp>
          <p:nvSpPr>
            <p:cNvPr id="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167640" y="292100"/>
            <a:ext cx="1778000" cy="460375"/>
          </a:xfrm>
          <a:prstGeom prst="rect">
            <a:avLst/>
          </a:prstGeom>
          <a:noFill/>
        </p:spPr>
        <p:txBody>
          <a:bodyPr wrap="square" rtlCol="0">
            <a:spAutoFit/>
          </a:bodyPr>
          <a:lstStyle/>
          <a:p>
            <a:r>
              <a:rPr lang="en-US" sz="2400">
                <a:latin typeface="华文中宋" panose="02010600040101010101" charset="-122"/>
                <a:ea typeface="华文中宋" panose="02010600040101010101" charset="-122"/>
                <a:cs typeface="华文中宋" panose="02010600040101010101" charset="-122"/>
                <a:sym typeface="+mn-ea"/>
              </a:rPr>
              <a:t>DeepWalk</a:t>
            </a:r>
            <a:endParaRPr lang="en-US" sz="2400" b="1" dirty="0">
              <a:solidFill>
                <a:schemeClr val="bg1"/>
              </a:solidFill>
              <a:latin typeface="华文中宋" panose="02010600040101010101" charset="-122"/>
              <a:ea typeface="华文中宋" panose="02010600040101010101" charset="-122"/>
              <a:cs typeface="华文中宋" panose="02010600040101010101" charset="-122"/>
              <a:sym typeface="+mn-ea"/>
            </a:endParaRPr>
          </a:p>
        </p:txBody>
      </p:sp>
      <p:sp>
        <p:nvSpPr>
          <p:cNvPr id="6" name="文本框 5"/>
          <p:cNvSpPr txBox="1"/>
          <p:nvPr/>
        </p:nvSpPr>
        <p:spPr>
          <a:xfrm>
            <a:off x="346710" y="872490"/>
            <a:ext cx="11406505" cy="3784600"/>
          </a:xfrm>
          <a:prstGeom prst="rect">
            <a:avLst/>
          </a:prstGeom>
          <a:noFill/>
        </p:spPr>
        <p:txBody>
          <a:bodyPr wrap="square" rtlCol="0" anchor="t">
            <a:spAutoFit/>
          </a:bodyPr>
          <a:p>
            <a:pPr fontAlgn="auto">
              <a:lnSpc>
                <a:spcPct val="150000"/>
              </a:lnSpc>
            </a:pPr>
            <a:r>
              <a:rPr lang="en-US" altLang="zh-CN" sz="2000">
                <a:latin typeface="华文中宋" panose="02010600040101010101" charset="-122"/>
                <a:ea typeface="华文中宋" panose="02010600040101010101" charset="-122"/>
                <a:cs typeface="华文中宋" panose="02010600040101010101" charset="-122"/>
              </a:rPr>
              <a:t>       </a:t>
            </a:r>
            <a:r>
              <a:rPr lang="zh-CN" altLang="en-US" sz="2000">
                <a:latin typeface="华文中宋" panose="02010600040101010101" charset="-122"/>
                <a:ea typeface="华文中宋" panose="02010600040101010101" charset="-122"/>
                <a:cs typeface="华文中宋" panose="02010600040101010101" charset="-122"/>
              </a:rPr>
              <a:t>通过在网络中截断随机游走（实际上就是长度固定的随机游走）捕获网络局部信息，将游走序列等效为句子利用 Skip-Gram 算法学习 Embedding 向量，从而完成 NetWork Embedding。</a:t>
            </a:r>
            <a:endParaRPr lang="zh-CN" altLang="en-US" sz="2000">
              <a:latin typeface="华文中宋" panose="02010600040101010101" charset="-122"/>
              <a:ea typeface="华文中宋" panose="02010600040101010101" charset="-122"/>
              <a:cs typeface="华文中宋" panose="02010600040101010101" charset="-122"/>
            </a:endParaRPr>
          </a:p>
          <a:p>
            <a:pPr fontAlgn="auto">
              <a:lnSpc>
                <a:spcPct val="150000"/>
              </a:lnSpc>
            </a:pPr>
            <a:endParaRPr lang="zh-CN" altLang="en-US" sz="2000">
              <a:latin typeface="华文中宋" panose="02010600040101010101" charset="-122"/>
              <a:ea typeface="华文中宋" panose="02010600040101010101" charset="-122"/>
              <a:cs typeface="华文中宋" panose="02010600040101010101" charset="-122"/>
            </a:endParaRPr>
          </a:p>
          <a:p>
            <a:pPr fontAlgn="auto">
              <a:lnSpc>
                <a:spcPct val="150000"/>
              </a:lnSpc>
            </a:pPr>
            <a:r>
              <a:rPr lang="zh-CN" altLang="en-US" sz="2000">
                <a:latin typeface="华文中宋" panose="02010600040101010101" charset="-122"/>
                <a:ea typeface="华文中宋" panose="02010600040101010101" charset="-122"/>
                <a:cs typeface="华文中宋" panose="02010600040101010101" charset="-122"/>
              </a:rPr>
              <a:t>      通常学习一个 NetWork Embedding 时会关注以下几个性质：</a:t>
            </a:r>
            <a:endParaRPr lang="zh-CN" altLang="en-US" sz="2000">
              <a:latin typeface="华文中宋" panose="02010600040101010101" charset="-122"/>
              <a:ea typeface="华文中宋" panose="02010600040101010101" charset="-122"/>
              <a:cs typeface="华文中宋" panose="02010600040101010101" charset="-122"/>
            </a:endParaRPr>
          </a:p>
          <a:p>
            <a:pPr fontAlgn="auto">
              <a:lnSpc>
                <a:spcPct val="150000"/>
              </a:lnSpc>
            </a:pPr>
            <a:r>
              <a:rPr lang="zh-CN" altLang="en-US" sz="2000">
                <a:latin typeface="华文中宋" panose="02010600040101010101" charset="-122"/>
                <a:ea typeface="华文中宋" panose="02010600040101010101" charset="-122"/>
                <a:cs typeface="华文中宋" panose="02010600040101010101" charset="-122"/>
              </a:rPr>
              <a:t>           适应性：由于网络是动态的，网络表征应能够适应网络的正常演化；</a:t>
            </a:r>
            <a:endParaRPr lang="zh-CN" altLang="en-US" sz="2000">
              <a:latin typeface="华文中宋" panose="02010600040101010101" charset="-122"/>
              <a:ea typeface="华文中宋" panose="02010600040101010101" charset="-122"/>
              <a:cs typeface="华文中宋" panose="02010600040101010101" charset="-122"/>
            </a:endParaRPr>
          </a:p>
          <a:p>
            <a:pPr fontAlgn="auto">
              <a:lnSpc>
                <a:spcPct val="150000"/>
              </a:lnSpc>
            </a:pPr>
            <a:r>
              <a:rPr lang="zh-CN" altLang="en-US" sz="2000">
                <a:latin typeface="华文中宋" panose="02010600040101010101" charset="-122"/>
                <a:ea typeface="华文中宋" panose="02010600040101010101" charset="-122"/>
                <a:cs typeface="华文中宋" panose="02010600040101010101" charset="-122"/>
              </a:rPr>
              <a:t>           社区意识：节点间的编码距离应该能反应出成员之间的社会相似性；</a:t>
            </a:r>
            <a:endParaRPr lang="zh-CN" altLang="en-US" sz="2000">
              <a:latin typeface="华文中宋" panose="02010600040101010101" charset="-122"/>
              <a:ea typeface="华文中宋" panose="02010600040101010101" charset="-122"/>
              <a:cs typeface="华文中宋" panose="02010600040101010101" charset="-122"/>
            </a:endParaRPr>
          </a:p>
          <a:p>
            <a:pPr fontAlgn="auto">
              <a:lnSpc>
                <a:spcPct val="150000"/>
              </a:lnSpc>
            </a:pPr>
            <a:r>
              <a:rPr lang="zh-CN" altLang="en-US" sz="2000">
                <a:latin typeface="华文中宋" panose="02010600040101010101" charset="-122"/>
                <a:ea typeface="华文中宋" panose="02010600040101010101" charset="-122"/>
                <a:cs typeface="华文中宋" panose="02010600040101010101" charset="-122"/>
              </a:rPr>
              <a:t>           低维度：维度低占用内存小，且泛化能力强；</a:t>
            </a:r>
            <a:endParaRPr lang="zh-CN" altLang="en-US" sz="2000">
              <a:latin typeface="华文中宋" panose="02010600040101010101" charset="-122"/>
              <a:ea typeface="华文中宋" panose="02010600040101010101" charset="-122"/>
              <a:cs typeface="华文中宋" panose="02010600040101010101" charset="-122"/>
            </a:endParaRPr>
          </a:p>
          <a:p>
            <a:pPr fontAlgn="auto">
              <a:lnSpc>
                <a:spcPct val="150000"/>
              </a:lnSpc>
            </a:pPr>
            <a:r>
              <a:rPr lang="zh-CN" altLang="en-US" sz="2000">
                <a:latin typeface="华文中宋" panose="02010600040101010101" charset="-122"/>
                <a:ea typeface="华文中宋" panose="02010600040101010101" charset="-122"/>
                <a:cs typeface="华文中宋" panose="02010600040101010101" charset="-122"/>
              </a:rPr>
              <a:t>           连续性：连续的表征不仅可以提供节点的可视化图，也可以在分类时更有健壮性。</a:t>
            </a:r>
            <a:endParaRPr lang="zh-CN" altLang="en-US" sz="2000">
              <a:latin typeface="华文中宋" panose="02010600040101010101" charset="-122"/>
              <a:ea typeface="华文中宋" panose="02010600040101010101" charset="-122"/>
              <a:cs typeface="华文中宋" panose="02010600040101010101"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238656"/>
            <a:ext cx="3044147" cy="568740"/>
            <a:chOff x="1" y="238656"/>
            <a:chExt cx="2139695" cy="568740"/>
          </a:xfrm>
          <a:solidFill>
            <a:srgbClr val="4B7FB1"/>
          </a:solidFill>
        </p:grpSpPr>
        <p:sp>
          <p:nvSpPr>
            <p:cNvPr id="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483235" y="292735"/>
            <a:ext cx="2101215" cy="460375"/>
          </a:xfrm>
          <a:prstGeom prst="rect">
            <a:avLst/>
          </a:prstGeom>
          <a:noFill/>
        </p:spPr>
        <p:txBody>
          <a:bodyPr wrap="square" rtlCol="0">
            <a:spAutoFit/>
          </a:bodyPr>
          <a:lstStyle/>
          <a:p>
            <a:r>
              <a:rPr lang="en-US" altLang="zh-CN" sz="2400" b="1" dirty="0">
                <a:solidFill>
                  <a:schemeClr val="bg1"/>
                </a:solidFill>
              </a:rPr>
              <a:t>DeepWalk</a:t>
            </a:r>
            <a:endParaRPr lang="en-US" altLang="zh-CN" sz="2400" b="1" dirty="0">
              <a:solidFill>
                <a:schemeClr val="bg1"/>
              </a:solidFill>
            </a:endParaRPr>
          </a:p>
        </p:txBody>
      </p:sp>
      <p:sp>
        <p:nvSpPr>
          <p:cNvPr id="7" name="文本框 6"/>
          <p:cNvSpPr txBox="1"/>
          <p:nvPr/>
        </p:nvSpPr>
        <p:spPr>
          <a:xfrm>
            <a:off x="614680" y="1021715"/>
            <a:ext cx="11416665" cy="1337945"/>
          </a:xfrm>
          <a:prstGeom prst="rect">
            <a:avLst/>
          </a:prstGeom>
          <a:noFill/>
        </p:spPr>
        <p:txBody>
          <a:bodyPr wrap="square" rtlCol="0" anchor="t">
            <a:spAutoFit/>
          </a:bodyPr>
          <a:p>
            <a:pPr fontAlgn="auto">
              <a:lnSpc>
                <a:spcPct val="150000"/>
              </a:lnSpc>
            </a:pPr>
            <a:r>
              <a:rPr lang="en-US" altLang="zh-CN"/>
              <a:t>       </a:t>
            </a:r>
            <a:r>
              <a:rPr lang="zh-CN" altLang="en-US"/>
              <a:t>所谓随机游走(random walk)，就是在网络上不断重复地随机选择游走路径，最终形成一条贯穿网络的路径。从某个特定的端点开始，游走的每一步都从与当前节点相连的边中随机选择一条，沿着选定的边移动到下一个顶点，不断重复这个过程。下图所示绿色部分即为一条随机游走。</a:t>
            </a:r>
            <a:endParaRPr lang="zh-CN" altLang="en-US"/>
          </a:p>
        </p:txBody>
      </p:sp>
      <p:pic>
        <p:nvPicPr>
          <p:cNvPr id="6" name="图片 5"/>
          <p:cNvPicPr>
            <a:picLocks noChangeAspect="1"/>
          </p:cNvPicPr>
          <p:nvPr/>
        </p:nvPicPr>
        <p:blipFill>
          <a:blip r:embed="rId3"/>
          <a:stretch>
            <a:fillRect/>
          </a:stretch>
        </p:blipFill>
        <p:spPr>
          <a:xfrm>
            <a:off x="1745615" y="2505710"/>
            <a:ext cx="6766560" cy="402336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238656"/>
            <a:ext cx="3044147" cy="568740"/>
            <a:chOff x="1" y="238656"/>
            <a:chExt cx="2139695" cy="568740"/>
          </a:xfrm>
          <a:solidFill>
            <a:srgbClr val="4B7FB1"/>
          </a:solidFill>
        </p:grpSpPr>
        <p:sp>
          <p:nvSpPr>
            <p:cNvPr id="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167598" y="292194"/>
            <a:ext cx="2876550" cy="460375"/>
          </a:xfrm>
          <a:prstGeom prst="rect">
            <a:avLst/>
          </a:prstGeom>
          <a:noFill/>
        </p:spPr>
        <p:txBody>
          <a:bodyPr wrap="square" rtlCol="0">
            <a:spAutoFit/>
          </a:bodyPr>
          <a:lstStyle/>
          <a:p>
            <a:pPr algn="ctr"/>
            <a:r>
              <a:rPr lang="en-US" altLang="zh-CN" sz="2400" b="1" dirty="0">
                <a:solidFill>
                  <a:schemeClr val="bg1"/>
                </a:solidFill>
              </a:rPr>
              <a:t>DeepWalk</a:t>
            </a:r>
            <a:endParaRPr lang="en-US" altLang="zh-CN" sz="2400" b="1" dirty="0">
              <a:solidFill>
                <a:schemeClr val="bg1"/>
              </a:solidFill>
            </a:endParaRPr>
          </a:p>
        </p:txBody>
      </p:sp>
      <p:sp>
        <p:nvSpPr>
          <p:cNvPr id="6" name="文本框 5"/>
          <p:cNvSpPr txBox="1"/>
          <p:nvPr/>
        </p:nvSpPr>
        <p:spPr>
          <a:xfrm>
            <a:off x="316865" y="971550"/>
            <a:ext cx="11558270" cy="4661535"/>
          </a:xfrm>
          <a:prstGeom prst="rect">
            <a:avLst/>
          </a:prstGeom>
          <a:noFill/>
        </p:spPr>
        <p:txBody>
          <a:bodyPr wrap="square" rtlCol="0" anchor="t">
            <a:spAutoFit/>
          </a:bodyPr>
          <a:p>
            <a:pPr fontAlgn="auto">
              <a:lnSpc>
                <a:spcPct val="150000"/>
              </a:lnSpc>
            </a:pPr>
            <a:r>
              <a:rPr lang="zh-CN" altLang="en-US"/>
              <a:t>如果将单词对应成网络中的节点</a:t>
            </a:r>
            <a:r>
              <a:rPr lang="en-US" altLang="zh-CN"/>
              <a:t>vi</a:t>
            </a:r>
            <a:r>
              <a:rPr lang="zh-CN" altLang="en-US"/>
              <a:t> ，句子序列对应成网络的随机游走，那么对于一个随机游走  要优化的目标就是：</a:t>
            </a:r>
            <a:endParaRPr lang="zh-CN" altLang="en-US"/>
          </a:p>
          <a:p>
            <a:pPr fontAlgn="auto">
              <a:lnSpc>
                <a:spcPct val="150000"/>
              </a:lnSpc>
            </a:pPr>
            <a:endParaRPr lang="zh-CN" altLang="en-US"/>
          </a:p>
          <a:p>
            <a:pPr fontAlgn="auto">
              <a:lnSpc>
                <a:spcPct val="150000"/>
              </a:lnSpc>
            </a:pPr>
            <a:endParaRPr lang="zh-CN" altLang="en-US"/>
          </a:p>
          <a:p>
            <a:pPr fontAlgn="auto">
              <a:lnSpc>
                <a:spcPct val="150000"/>
              </a:lnSpc>
            </a:pPr>
            <a:r>
              <a:rPr lang="zh-CN" altLang="en-US"/>
              <a:t> </a:t>
            </a:r>
            <a:endParaRPr lang="zh-CN" altLang="en-US"/>
          </a:p>
          <a:p>
            <a:pPr fontAlgn="auto">
              <a:lnSpc>
                <a:spcPct val="150000"/>
              </a:lnSpc>
            </a:pPr>
            <a:r>
              <a:rPr lang="zh-CN" altLang="en-US"/>
              <a:t>        按照上面的理解就是，当知道                                 游走路径后，游走的下一个节点是         的概率是多少？</a:t>
            </a:r>
            <a:endParaRPr lang="zh-CN" altLang="en-US"/>
          </a:p>
          <a:p>
            <a:pPr fontAlgn="auto">
              <a:lnSpc>
                <a:spcPct val="150000"/>
              </a:lnSpc>
            </a:pPr>
            <a:r>
              <a:rPr lang="zh-CN" altLang="en-US"/>
              <a:t>算这个优化目标：</a:t>
            </a:r>
            <a:endParaRPr lang="zh-CN" altLang="en-US"/>
          </a:p>
          <a:p>
            <a:pPr fontAlgn="auto">
              <a:lnSpc>
                <a:spcPct val="150000"/>
              </a:lnSpc>
            </a:pPr>
            <a:r>
              <a:rPr lang="zh-CN" altLang="en-US"/>
              <a:t>        同样借用词向量中使用的skip-gram模型：skip-gram模型有这样3个特点： </a:t>
            </a:r>
            <a:endParaRPr lang="zh-CN" altLang="en-US"/>
          </a:p>
          <a:p>
            <a:pPr fontAlgn="auto">
              <a:lnSpc>
                <a:spcPct val="150000"/>
              </a:lnSpc>
            </a:pPr>
            <a:r>
              <a:rPr lang="zh-CN" altLang="en-US"/>
              <a:t>                      使用缺失词预测上下文。</a:t>
            </a:r>
            <a:endParaRPr lang="zh-CN" altLang="en-US"/>
          </a:p>
          <a:p>
            <a:pPr fontAlgn="auto">
              <a:lnSpc>
                <a:spcPct val="150000"/>
              </a:lnSpc>
            </a:pPr>
            <a:r>
              <a:rPr lang="zh-CN" altLang="en-US"/>
              <a:t>                      同时考虑左边窗口和右边窗口。</a:t>
            </a:r>
            <a:endParaRPr lang="zh-CN" altLang="en-US"/>
          </a:p>
          <a:p>
            <a:pPr fontAlgn="auto">
              <a:lnSpc>
                <a:spcPct val="150000"/>
              </a:lnSpc>
            </a:pPr>
            <a:r>
              <a:rPr lang="zh-CN" altLang="en-US"/>
              <a:t>                      不考虑顺序，只要是窗口中出现的词都算进来。忽视顶点的顺序更好地体现了在随机游走中顶点的邻近关系，并且只需要计算一个顶点的向量，减少了计算量</a:t>
            </a:r>
            <a:endParaRPr lang="zh-CN" altLang="en-US"/>
          </a:p>
        </p:txBody>
      </p:sp>
      <p:pic>
        <p:nvPicPr>
          <p:cNvPr id="7" name="图片 6"/>
          <p:cNvPicPr>
            <a:picLocks noChangeAspect="1"/>
          </p:cNvPicPr>
          <p:nvPr/>
        </p:nvPicPr>
        <p:blipFill>
          <a:blip r:embed="rId3"/>
          <a:stretch>
            <a:fillRect/>
          </a:stretch>
        </p:blipFill>
        <p:spPr>
          <a:xfrm>
            <a:off x="1271270" y="1778000"/>
            <a:ext cx="3244850" cy="511810"/>
          </a:xfrm>
          <a:prstGeom prst="rect">
            <a:avLst/>
          </a:prstGeom>
        </p:spPr>
      </p:pic>
      <p:pic>
        <p:nvPicPr>
          <p:cNvPr id="8" name="图片 7"/>
          <p:cNvPicPr>
            <a:picLocks noChangeAspect="1"/>
          </p:cNvPicPr>
          <p:nvPr/>
        </p:nvPicPr>
        <p:blipFill>
          <a:blip r:embed="rId4"/>
          <a:stretch>
            <a:fillRect/>
          </a:stretch>
        </p:blipFill>
        <p:spPr>
          <a:xfrm>
            <a:off x="4128135" y="2839720"/>
            <a:ext cx="1738630" cy="300355"/>
          </a:xfrm>
          <a:prstGeom prst="rect">
            <a:avLst/>
          </a:prstGeom>
        </p:spPr>
      </p:pic>
      <p:pic>
        <p:nvPicPr>
          <p:cNvPr id="9" name="图片 8"/>
          <p:cNvPicPr>
            <a:picLocks noChangeAspect="1"/>
          </p:cNvPicPr>
          <p:nvPr/>
        </p:nvPicPr>
        <p:blipFill>
          <a:blip r:embed="rId5"/>
          <a:stretch>
            <a:fillRect/>
          </a:stretch>
        </p:blipFill>
        <p:spPr>
          <a:xfrm>
            <a:off x="9541510" y="2766695"/>
            <a:ext cx="373380" cy="373380"/>
          </a:xfrm>
          <a:prstGeom prst="rect">
            <a:avLst/>
          </a:prstGeom>
        </p:spPr>
      </p:pic>
      <p:pic>
        <p:nvPicPr>
          <p:cNvPr id="10" name="图片 9"/>
          <p:cNvPicPr>
            <a:picLocks noChangeAspect="1"/>
          </p:cNvPicPr>
          <p:nvPr/>
        </p:nvPicPr>
        <p:blipFill>
          <a:blip r:embed="rId6"/>
          <a:stretch>
            <a:fillRect/>
          </a:stretch>
        </p:blipFill>
        <p:spPr>
          <a:xfrm>
            <a:off x="1487170" y="5633085"/>
            <a:ext cx="8054340" cy="85344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238656"/>
            <a:ext cx="3044147" cy="568740"/>
            <a:chOff x="1" y="238656"/>
            <a:chExt cx="2139695" cy="568740"/>
          </a:xfrm>
          <a:solidFill>
            <a:srgbClr val="4B7FB1"/>
          </a:solidFill>
        </p:grpSpPr>
        <p:sp>
          <p:nvSpPr>
            <p:cNvPr id="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167598" y="292194"/>
            <a:ext cx="2876550" cy="460375"/>
          </a:xfrm>
          <a:prstGeom prst="rect">
            <a:avLst/>
          </a:prstGeom>
          <a:noFill/>
        </p:spPr>
        <p:txBody>
          <a:bodyPr wrap="square" rtlCol="0">
            <a:spAutoFit/>
          </a:bodyPr>
          <a:lstStyle/>
          <a:p>
            <a:pPr algn="ctr"/>
            <a:r>
              <a:rPr lang="en-US" altLang="zh-CN" sz="2400" b="1" dirty="0">
                <a:solidFill>
                  <a:schemeClr val="bg1"/>
                </a:solidFill>
                <a:sym typeface="+mn-ea"/>
              </a:rPr>
              <a:t>DeepWalk</a:t>
            </a:r>
            <a:endParaRPr lang="zh-CN" altLang="en-US" sz="2400" b="1" dirty="0">
              <a:solidFill>
                <a:schemeClr val="bg1"/>
              </a:solidFill>
            </a:endParaRPr>
          </a:p>
        </p:txBody>
      </p:sp>
      <p:pic>
        <p:nvPicPr>
          <p:cNvPr id="6" name="图片 5"/>
          <p:cNvPicPr>
            <a:picLocks noChangeAspect="1"/>
          </p:cNvPicPr>
          <p:nvPr/>
        </p:nvPicPr>
        <p:blipFill>
          <a:blip r:embed="rId3"/>
          <a:stretch>
            <a:fillRect/>
          </a:stretch>
        </p:blipFill>
        <p:spPr>
          <a:xfrm>
            <a:off x="1539240" y="1152525"/>
            <a:ext cx="8265795" cy="314706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238656"/>
            <a:ext cx="3044147" cy="568740"/>
            <a:chOff x="1" y="238656"/>
            <a:chExt cx="2139695" cy="568740"/>
          </a:xfrm>
          <a:solidFill>
            <a:srgbClr val="4B7FB1"/>
          </a:solidFill>
        </p:grpSpPr>
        <p:sp>
          <p:nvSpPr>
            <p:cNvPr id="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449538" y="299179"/>
            <a:ext cx="2876550" cy="829945"/>
          </a:xfrm>
          <a:prstGeom prst="rect">
            <a:avLst/>
          </a:prstGeom>
          <a:noFill/>
        </p:spPr>
        <p:txBody>
          <a:bodyPr wrap="square" rtlCol="0">
            <a:spAutoFit/>
          </a:bodyPr>
          <a:lstStyle/>
          <a:p>
            <a:r>
              <a:rPr lang="en-US" altLang="zh-CN" sz="2400" b="1" dirty="0">
                <a:solidFill>
                  <a:schemeClr val="bg1"/>
                </a:solidFill>
                <a:sym typeface="+mn-ea"/>
              </a:rPr>
              <a:t>DeepWalk</a:t>
            </a:r>
            <a:endParaRPr lang="en-US" altLang="zh-CN" sz="2400" b="1" dirty="0">
              <a:solidFill>
                <a:schemeClr val="bg1"/>
              </a:solidFill>
            </a:endParaRPr>
          </a:p>
          <a:p>
            <a:pPr algn="ctr"/>
            <a:endParaRPr lang="zh-CN" altLang="en-US" sz="2400" b="1" dirty="0">
              <a:solidFill>
                <a:schemeClr val="bg1"/>
              </a:solidFill>
            </a:endParaRPr>
          </a:p>
        </p:txBody>
      </p:sp>
      <p:pic>
        <p:nvPicPr>
          <p:cNvPr id="6" name="图片 5"/>
          <p:cNvPicPr>
            <a:picLocks noChangeAspect="1"/>
          </p:cNvPicPr>
          <p:nvPr/>
        </p:nvPicPr>
        <p:blipFill>
          <a:blip r:embed="rId3"/>
          <a:stretch>
            <a:fillRect/>
          </a:stretch>
        </p:blipFill>
        <p:spPr>
          <a:xfrm>
            <a:off x="3470910" y="206375"/>
            <a:ext cx="5250815" cy="644461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stretch>
            <a:fillRect/>
          </a:stretch>
        </p:blipFill>
        <p:spPr>
          <a:xfrm>
            <a:off x="0" y="0"/>
            <a:ext cx="12192000" cy="6858000"/>
          </a:xfrm>
          <a:prstGeom prst="rect">
            <a:avLst/>
          </a:prstGeom>
        </p:spPr>
      </p:pic>
      <p:sp>
        <p:nvSpPr>
          <p:cNvPr id="8" name="文本框 7"/>
          <p:cNvSpPr txBox="1"/>
          <p:nvPr/>
        </p:nvSpPr>
        <p:spPr>
          <a:xfrm>
            <a:off x="4228618" y="4258690"/>
            <a:ext cx="3734764" cy="755650"/>
          </a:xfrm>
          <a:prstGeom prst="rect">
            <a:avLst/>
          </a:prstGeom>
          <a:noFill/>
        </p:spPr>
        <p:txBody>
          <a:bodyPr wrap="square" rtlCol="0">
            <a:spAutoFit/>
          </a:bodyPr>
          <a:lstStyle/>
          <a:p>
            <a:pPr algn="ctr">
              <a:lnSpc>
                <a:spcPct val="120000"/>
              </a:lnSpc>
            </a:pPr>
            <a:r>
              <a:rPr lang="en-US" altLang="zh-CN" sz="3600" b="1">
                <a:solidFill>
                  <a:srgbClr val="4B7FB1"/>
                </a:solidFill>
              </a:rPr>
              <a:t>Line</a:t>
            </a:r>
            <a:endParaRPr lang="en-US" altLang="zh-CN" sz="3600" b="1">
              <a:solidFill>
                <a:srgbClr val="4B7FB1"/>
              </a:solidFill>
            </a:endParaRPr>
          </a:p>
        </p:txBody>
      </p:sp>
      <p:cxnSp>
        <p:nvCxnSpPr>
          <p:cNvPr id="13" name="直接连接符 12"/>
          <p:cNvCxnSpPr/>
          <p:nvPr/>
        </p:nvCxnSpPr>
        <p:spPr>
          <a:xfrm>
            <a:off x="5683170" y="5047031"/>
            <a:ext cx="825660" cy="0"/>
          </a:xfrm>
          <a:prstGeom prst="line">
            <a:avLst/>
          </a:prstGeom>
          <a:ln w="15875">
            <a:solidFill>
              <a:srgbClr val="4B7FB1"/>
            </a:solidFill>
            <a:prstDash val="solid"/>
          </a:ln>
        </p:spPr>
        <p:style>
          <a:lnRef idx="1">
            <a:schemeClr val="accent1"/>
          </a:lnRef>
          <a:fillRef idx="0">
            <a:schemeClr val="accent1"/>
          </a:fillRef>
          <a:effectRef idx="0">
            <a:schemeClr val="accent1"/>
          </a:effectRef>
          <a:fontRef idx="minor">
            <a:schemeClr val="tx1"/>
          </a:fontRef>
        </p:style>
      </p:cxnSp>
      <p:sp>
        <p:nvSpPr>
          <p:cNvPr id="7" name="Freeform 146"/>
          <p:cNvSpPr>
            <a:spLocks noChangeArrowheads="1"/>
          </p:cNvSpPr>
          <p:nvPr/>
        </p:nvSpPr>
        <p:spPr bwMode="auto">
          <a:xfrm>
            <a:off x="5791200" y="3380076"/>
            <a:ext cx="609600" cy="844410"/>
          </a:xfrm>
          <a:custGeom>
            <a:avLst/>
            <a:gdLst>
              <a:gd name="T0" fmla="*/ 381830 w 356"/>
              <a:gd name="T1" fmla="*/ 64394 h 497"/>
              <a:gd name="T2" fmla="*/ 381830 w 356"/>
              <a:gd name="T3" fmla="*/ 64394 h 497"/>
              <a:gd name="T4" fmla="*/ 339804 w 356"/>
              <a:gd name="T5" fmla="*/ 147869 h 497"/>
              <a:gd name="T6" fmla="*/ 85251 w 356"/>
              <a:gd name="T7" fmla="*/ 147869 h 497"/>
              <a:gd name="T8" fmla="*/ 43226 w 356"/>
              <a:gd name="T9" fmla="*/ 64394 h 497"/>
              <a:gd name="T10" fmla="*/ 0 w 356"/>
              <a:gd name="T11" fmla="*/ 106132 h 497"/>
              <a:gd name="T12" fmla="*/ 0 w 356"/>
              <a:gd name="T13" fmla="*/ 549737 h 497"/>
              <a:gd name="T14" fmla="*/ 43226 w 356"/>
              <a:gd name="T15" fmla="*/ 591475 h 497"/>
              <a:gd name="T16" fmla="*/ 381830 w 356"/>
              <a:gd name="T17" fmla="*/ 591475 h 497"/>
              <a:gd name="T18" fmla="*/ 426256 w 356"/>
              <a:gd name="T19" fmla="*/ 549737 h 497"/>
              <a:gd name="T20" fmla="*/ 426256 w 356"/>
              <a:gd name="T21" fmla="*/ 106132 h 497"/>
              <a:gd name="T22" fmla="*/ 381830 w 356"/>
              <a:gd name="T23" fmla="*/ 64394 h 497"/>
              <a:gd name="T24" fmla="*/ 318191 w 356"/>
              <a:gd name="T25" fmla="*/ 116864 h 497"/>
              <a:gd name="T26" fmla="*/ 318191 w 356"/>
              <a:gd name="T27" fmla="*/ 116864 h 497"/>
              <a:gd name="T28" fmla="*/ 350611 w 356"/>
              <a:gd name="T29" fmla="*/ 64394 h 497"/>
              <a:gd name="T30" fmla="*/ 276166 w 356"/>
              <a:gd name="T31" fmla="*/ 64394 h 497"/>
              <a:gd name="T32" fmla="*/ 254553 w 356"/>
              <a:gd name="T33" fmla="*/ 0 h 497"/>
              <a:gd name="T34" fmla="*/ 159696 w 356"/>
              <a:gd name="T35" fmla="*/ 0 h 497"/>
              <a:gd name="T36" fmla="*/ 138083 w 356"/>
              <a:gd name="T37" fmla="*/ 64394 h 497"/>
              <a:gd name="T38" fmla="*/ 73244 w 356"/>
              <a:gd name="T39" fmla="*/ 64394 h 497"/>
              <a:gd name="T40" fmla="*/ 106864 w 356"/>
              <a:gd name="T41" fmla="*/ 116864 h 497"/>
              <a:gd name="T42" fmla="*/ 318191 w 356"/>
              <a:gd name="T43" fmla="*/ 116864 h 49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56" h="497">
                <a:moveTo>
                  <a:pt x="318" y="54"/>
                </a:moveTo>
                <a:lnTo>
                  <a:pt x="318" y="54"/>
                </a:lnTo>
                <a:cubicBezTo>
                  <a:pt x="283" y="124"/>
                  <a:pt x="283" y="124"/>
                  <a:pt x="283" y="124"/>
                </a:cubicBezTo>
                <a:cubicBezTo>
                  <a:pt x="71" y="124"/>
                  <a:pt x="71" y="124"/>
                  <a:pt x="71" y="124"/>
                </a:cubicBezTo>
                <a:cubicBezTo>
                  <a:pt x="36" y="54"/>
                  <a:pt x="36" y="54"/>
                  <a:pt x="36" y="54"/>
                </a:cubicBezTo>
                <a:cubicBezTo>
                  <a:pt x="17" y="54"/>
                  <a:pt x="0" y="71"/>
                  <a:pt x="0" y="89"/>
                </a:cubicBezTo>
                <a:cubicBezTo>
                  <a:pt x="0" y="461"/>
                  <a:pt x="0" y="461"/>
                  <a:pt x="0" y="461"/>
                </a:cubicBezTo>
                <a:cubicBezTo>
                  <a:pt x="0" y="487"/>
                  <a:pt x="17" y="496"/>
                  <a:pt x="36" y="496"/>
                </a:cubicBezTo>
                <a:cubicBezTo>
                  <a:pt x="318" y="496"/>
                  <a:pt x="318" y="496"/>
                  <a:pt x="318" y="496"/>
                </a:cubicBezTo>
                <a:cubicBezTo>
                  <a:pt x="336" y="496"/>
                  <a:pt x="355" y="487"/>
                  <a:pt x="355" y="461"/>
                </a:cubicBezTo>
                <a:cubicBezTo>
                  <a:pt x="355" y="89"/>
                  <a:pt x="355" y="89"/>
                  <a:pt x="355" y="89"/>
                </a:cubicBezTo>
                <a:cubicBezTo>
                  <a:pt x="355" y="71"/>
                  <a:pt x="336" y="54"/>
                  <a:pt x="318" y="54"/>
                </a:cubicBezTo>
                <a:close/>
                <a:moveTo>
                  <a:pt x="265" y="98"/>
                </a:moveTo>
                <a:lnTo>
                  <a:pt x="265" y="98"/>
                </a:lnTo>
                <a:cubicBezTo>
                  <a:pt x="292" y="54"/>
                  <a:pt x="292" y="54"/>
                  <a:pt x="292" y="54"/>
                </a:cubicBezTo>
                <a:cubicBezTo>
                  <a:pt x="230" y="54"/>
                  <a:pt x="230" y="54"/>
                  <a:pt x="230" y="54"/>
                </a:cubicBezTo>
                <a:cubicBezTo>
                  <a:pt x="212" y="0"/>
                  <a:pt x="212" y="0"/>
                  <a:pt x="212" y="0"/>
                </a:cubicBezTo>
                <a:cubicBezTo>
                  <a:pt x="133" y="0"/>
                  <a:pt x="133" y="0"/>
                  <a:pt x="133" y="0"/>
                </a:cubicBezTo>
                <a:cubicBezTo>
                  <a:pt x="115" y="54"/>
                  <a:pt x="115" y="54"/>
                  <a:pt x="115" y="54"/>
                </a:cubicBezTo>
                <a:cubicBezTo>
                  <a:pt x="61" y="54"/>
                  <a:pt x="61" y="54"/>
                  <a:pt x="61" y="54"/>
                </a:cubicBezTo>
                <a:cubicBezTo>
                  <a:pt x="89" y="98"/>
                  <a:pt x="89" y="98"/>
                  <a:pt x="89" y="98"/>
                </a:cubicBezTo>
                <a:lnTo>
                  <a:pt x="265" y="98"/>
                </a:lnTo>
                <a:close/>
              </a:path>
            </a:pathLst>
          </a:custGeom>
          <a:solidFill>
            <a:srgbClr val="4B7FB1"/>
          </a:solidFill>
          <a:ln>
            <a:noFill/>
          </a:ln>
          <a:effectLst/>
        </p:spPr>
        <p:txBody>
          <a:bodyPr wrap="none" lIns="45712" tIns="22856" rIns="45712" bIns="22856" anchor="ctr"/>
          <a:lstStyle/>
          <a:p>
            <a:pPr marL="0" marR="0" lvl="0" indent="0" defTabSz="457200" eaLnBrk="1" fontAlgn="auto" latinLnBrk="0" hangingPunct="1">
              <a:lnSpc>
                <a:spcPct val="120000"/>
              </a:lnSpc>
              <a:buClrTx/>
              <a:buSzTx/>
              <a:buFontTx/>
              <a:buNone/>
              <a:defRPr/>
            </a:pPr>
            <a:endParaRPr kumimoji="0" lang="zh-CN" altLang="en-US" sz="900" b="0" i="0" u="none" strike="noStrike" kern="0" cap="none" spc="0" normalizeH="0" baseline="0" noProof="0">
              <a:ln>
                <a:noFill/>
              </a:ln>
              <a:solidFill>
                <a:srgbClr val="4B7FB1"/>
              </a:solidFill>
              <a:effectLst/>
              <a:uLnTx/>
              <a:uFillTx/>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238656"/>
            <a:ext cx="3044147" cy="568740"/>
            <a:chOff x="1" y="238656"/>
            <a:chExt cx="2139695" cy="568740"/>
          </a:xfrm>
          <a:solidFill>
            <a:srgbClr val="4B7FB1"/>
          </a:solidFill>
        </p:grpSpPr>
        <p:sp>
          <p:nvSpPr>
            <p:cNvPr id="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11388" y="292829"/>
            <a:ext cx="2876550" cy="460375"/>
          </a:xfrm>
          <a:prstGeom prst="rect">
            <a:avLst/>
          </a:prstGeom>
          <a:noFill/>
        </p:spPr>
        <p:txBody>
          <a:bodyPr wrap="square" rtlCol="0">
            <a:spAutoFit/>
          </a:bodyPr>
          <a:lstStyle/>
          <a:p>
            <a:pPr algn="ctr"/>
            <a:r>
              <a:rPr lang="en-US" altLang="zh-CN" sz="2400" b="1" dirty="0">
                <a:solidFill>
                  <a:schemeClr val="bg1"/>
                </a:solidFill>
              </a:rPr>
              <a:t>Line</a:t>
            </a:r>
            <a:endParaRPr lang="en-US" altLang="zh-CN" sz="2400" b="1" dirty="0">
              <a:solidFill>
                <a:schemeClr val="bg1"/>
              </a:solidFill>
            </a:endParaRPr>
          </a:p>
        </p:txBody>
      </p:sp>
      <p:sp>
        <p:nvSpPr>
          <p:cNvPr id="6" name="文本框 5"/>
          <p:cNvSpPr txBox="1"/>
          <p:nvPr/>
        </p:nvSpPr>
        <p:spPr>
          <a:xfrm>
            <a:off x="523875" y="935355"/>
            <a:ext cx="11144250" cy="2168525"/>
          </a:xfrm>
          <a:prstGeom prst="rect">
            <a:avLst/>
          </a:prstGeom>
          <a:noFill/>
        </p:spPr>
        <p:txBody>
          <a:bodyPr wrap="square" rtlCol="0" anchor="t">
            <a:spAutoFit/>
          </a:bodyPr>
          <a:p>
            <a:pPr fontAlgn="auto">
              <a:lnSpc>
                <a:spcPct val="150000"/>
              </a:lnSpc>
            </a:pPr>
            <a:r>
              <a:rPr lang="en-US" altLang="zh-CN"/>
              <a:t>       </a:t>
            </a:r>
            <a:r>
              <a:rPr lang="zh-CN" altLang="en-US"/>
              <a:t>是一种</a:t>
            </a:r>
            <a:r>
              <a:rPr lang="zh-CN" altLang="en-US"/>
              <a:t>可以应用于这种大规模网络计算的新型算法——LINE。</a:t>
            </a:r>
            <a:endParaRPr lang="zh-CN" altLang="en-US"/>
          </a:p>
          <a:p>
            <a:pPr fontAlgn="auto">
              <a:lnSpc>
                <a:spcPct val="150000"/>
              </a:lnSpc>
            </a:pPr>
            <a:r>
              <a:rPr lang="zh-CN" altLang="en-US"/>
              <a:t>       LINE 适用于任何类型的网络结构，无论是有向图还是无向图，以及是否加权（DeepWalk 只适用于有向网络）。</a:t>
            </a:r>
            <a:endParaRPr lang="zh-CN" altLang="en-US"/>
          </a:p>
          <a:p>
            <a:pPr fontAlgn="auto">
              <a:lnSpc>
                <a:spcPct val="150000"/>
              </a:lnSpc>
            </a:pPr>
            <a:r>
              <a:rPr lang="zh-CN" altLang="en-US"/>
              <a:t>       LINE 能够在单台服务器上训练数小时即可完成数百万结点和数十亿条边的网络训练。</a:t>
            </a:r>
            <a:endParaRPr lang="zh-CN" altLang="en-US"/>
          </a:p>
          <a:p>
            <a:pPr fontAlgn="auto">
              <a:lnSpc>
                <a:spcPct val="150000"/>
              </a:lnSpc>
            </a:pPr>
            <a:r>
              <a:rPr lang="zh-CN" altLang="en-US"/>
              <a:t>  </a:t>
            </a: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238656"/>
            <a:ext cx="3044147" cy="568740"/>
            <a:chOff x="1" y="238656"/>
            <a:chExt cx="2139695" cy="568740"/>
          </a:xfrm>
          <a:solidFill>
            <a:srgbClr val="4B7FB1"/>
          </a:solidFill>
        </p:grpSpPr>
        <p:sp>
          <p:nvSpPr>
            <p:cNvPr id="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167598" y="292194"/>
            <a:ext cx="2876550" cy="460375"/>
          </a:xfrm>
          <a:prstGeom prst="rect">
            <a:avLst/>
          </a:prstGeom>
          <a:noFill/>
        </p:spPr>
        <p:txBody>
          <a:bodyPr wrap="square" rtlCol="0">
            <a:spAutoFit/>
          </a:bodyPr>
          <a:lstStyle/>
          <a:p>
            <a:pPr algn="ctr"/>
            <a:r>
              <a:rPr lang="en-US" altLang="zh-CN" sz="2400" b="1" dirty="0">
                <a:solidFill>
                  <a:schemeClr val="bg1"/>
                </a:solidFill>
              </a:rPr>
              <a:t>first-order</a:t>
            </a:r>
            <a:endParaRPr lang="en-US" altLang="zh-CN" sz="2400" b="1" dirty="0">
              <a:solidFill>
                <a:schemeClr val="bg1"/>
              </a:solidFill>
            </a:endParaRPr>
          </a:p>
        </p:txBody>
      </p:sp>
      <p:sp>
        <p:nvSpPr>
          <p:cNvPr id="6" name="文本框 5"/>
          <p:cNvSpPr txBox="1"/>
          <p:nvPr/>
        </p:nvSpPr>
        <p:spPr>
          <a:xfrm>
            <a:off x="168275" y="919480"/>
            <a:ext cx="12027535" cy="4799965"/>
          </a:xfrm>
          <a:prstGeom prst="rect">
            <a:avLst/>
          </a:prstGeom>
          <a:noFill/>
        </p:spPr>
        <p:txBody>
          <a:bodyPr wrap="square" rtlCol="0" anchor="t">
            <a:spAutoFit/>
          </a:bodyPr>
          <a:p>
            <a:r>
              <a:rPr lang="zh-CN" altLang="en-US"/>
              <a:t>first-order 是指网络中节点之间的局部连接，对每条无向边进行建模，我们给出联合概率：（多个变量联合概率分布）</a:t>
            </a:r>
            <a:endParaRPr lang="zh-CN" altLang="en-US"/>
          </a:p>
          <a:p>
            <a:endParaRPr lang="zh-CN" altLang="en-US"/>
          </a:p>
          <a:p>
            <a:endParaRPr lang="zh-CN" altLang="en-US"/>
          </a:p>
          <a:p>
            <a:endParaRPr lang="zh-CN" altLang="en-US"/>
          </a:p>
          <a:p>
            <a:endParaRPr lang="zh-CN" altLang="en-US"/>
          </a:p>
          <a:p>
            <a:endParaRPr lang="zh-CN" altLang="en-US"/>
          </a:p>
          <a:p>
            <a:r>
              <a:rPr lang="zh-CN" altLang="en-US"/>
              <a:t>根据网络权值，我们的也有经验分布为：（</a:t>
            </a:r>
            <a:r>
              <a:rPr lang="zh-CN" altLang="en-US">
                <a:sym typeface="+mn-ea"/>
              </a:rPr>
              <a:t>训练集频数与样本总和的比值）</a:t>
            </a:r>
            <a:endParaRPr lang="zh-CN" altLang="en-US"/>
          </a:p>
          <a:p>
            <a:endParaRPr lang="zh-CN" altLang="en-US"/>
          </a:p>
          <a:p>
            <a:endParaRPr lang="zh-CN" altLang="en-US"/>
          </a:p>
          <a:p>
            <a:endParaRPr lang="zh-CN" altLang="en-US"/>
          </a:p>
          <a:p>
            <a:r>
              <a:rPr lang="zh-CN" altLang="en-US"/>
              <a:t>为了保证一阶性，我们只需要让经验分布和联合概率分布的越相似越好，衡量两个分布差异的指标为 KL 散度，忽略常数后我们有代价函数：</a:t>
            </a:r>
            <a:endParaRPr lang="zh-CN" altLang="en-US"/>
          </a:p>
          <a:p>
            <a:endParaRPr lang="zh-CN" altLang="en-US"/>
          </a:p>
          <a:p>
            <a:endParaRPr lang="zh-CN" altLang="en-US"/>
          </a:p>
          <a:p>
            <a:endParaRPr lang="zh-CN" altLang="en-US"/>
          </a:p>
          <a:p>
            <a:endParaRPr lang="zh-CN" altLang="en-US"/>
          </a:p>
          <a:p>
            <a:r>
              <a:rPr lang="zh-CN" altLang="en-US"/>
              <a:t>first-order 的目标函数只适用于无向图，不适用于有向图</a:t>
            </a:r>
            <a:endParaRPr lang="zh-CN" altLang="en-US"/>
          </a:p>
        </p:txBody>
      </p:sp>
      <p:pic>
        <p:nvPicPr>
          <p:cNvPr id="8" name="图片 7"/>
          <p:cNvPicPr>
            <a:picLocks noChangeAspect="1"/>
          </p:cNvPicPr>
          <p:nvPr/>
        </p:nvPicPr>
        <p:blipFill>
          <a:blip r:embed="rId3"/>
          <a:stretch>
            <a:fillRect/>
          </a:stretch>
        </p:blipFill>
        <p:spPr>
          <a:xfrm>
            <a:off x="1030605" y="1464945"/>
            <a:ext cx="3017520" cy="723900"/>
          </a:xfrm>
          <a:prstGeom prst="rect">
            <a:avLst/>
          </a:prstGeom>
        </p:spPr>
      </p:pic>
      <p:pic>
        <p:nvPicPr>
          <p:cNvPr id="9" name="图片 8"/>
          <p:cNvPicPr>
            <a:picLocks noChangeAspect="1"/>
          </p:cNvPicPr>
          <p:nvPr/>
        </p:nvPicPr>
        <p:blipFill>
          <a:blip r:embed="rId4"/>
          <a:stretch>
            <a:fillRect/>
          </a:stretch>
        </p:blipFill>
        <p:spPr>
          <a:xfrm>
            <a:off x="1436370" y="2990850"/>
            <a:ext cx="1607820" cy="571500"/>
          </a:xfrm>
          <a:prstGeom prst="rect">
            <a:avLst/>
          </a:prstGeom>
        </p:spPr>
      </p:pic>
      <p:pic>
        <p:nvPicPr>
          <p:cNvPr id="10" name="图片 9"/>
          <p:cNvPicPr>
            <a:picLocks noChangeAspect="1"/>
          </p:cNvPicPr>
          <p:nvPr/>
        </p:nvPicPr>
        <p:blipFill>
          <a:blip r:embed="rId5"/>
          <a:stretch>
            <a:fillRect/>
          </a:stretch>
        </p:blipFill>
        <p:spPr>
          <a:xfrm>
            <a:off x="1436370" y="4410710"/>
            <a:ext cx="3977640" cy="655320"/>
          </a:xfrm>
          <a:prstGeom prst="rect">
            <a:avLst/>
          </a:prstGeom>
        </p:spPr>
      </p:pic>
      <p:sp>
        <p:nvSpPr>
          <p:cNvPr id="7" name="文本框 6"/>
          <p:cNvSpPr txBox="1"/>
          <p:nvPr/>
        </p:nvSpPr>
        <p:spPr>
          <a:xfrm>
            <a:off x="287020" y="5760720"/>
            <a:ext cx="11617960" cy="922020"/>
          </a:xfrm>
          <a:prstGeom prst="rect">
            <a:avLst/>
          </a:prstGeom>
          <a:noFill/>
        </p:spPr>
        <p:txBody>
          <a:bodyPr wrap="square" rtlCol="0" anchor="t">
            <a:spAutoFit/>
          </a:bodyPr>
          <a:p>
            <a:r>
              <a:rPr lang="zh-CN" altLang="en-US">
                <a:solidFill>
                  <a:srgbClr val="FF0000"/>
                </a:solidFill>
              </a:rPr>
              <a:t>相对熵，又被称为KL散度或信息散度，是两个概率分布间差异的非对称性度量 。在信息论中，相对熵等价于两个概率分布的信息熵的差值，若其中一个概率分布为真实分布，另一个为理论（拟合）分布，则此时相对熵等于交叉熵与真实分布的信息熵之差，表示使用理论分布拟合真实分布时产生的信息损耗 。</a:t>
            </a:r>
            <a:endParaRPr lang="zh-CN" altLang="en-US">
              <a:solidFill>
                <a:srgbClr val="FF0000"/>
              </a:solidFill>
            </a:endParaRPr>
          </a:p>
        </p:txBody>
      </p:sp>
      <p:pic>
        <p:nvPicPr>
          <p:cNvPr id="11" name="图片 10"/>
          <p:cNvPicPr>
            <a:picLocks noChangeAspect="1"/>
          </p:cNvPicPr>
          <p:nvPr/>
        </p:nvPicPr>
        <p:blipFill>
          <a:blip r:embed="rId6"/>
          <a:stretch>
            <a:fillRect/>
          </a:stretch>
        </p:blipFill>
        <p:spPr>
          <a:xfrm>
            <a:off x="8818880" y="4893310"/>
            <a:ext cx="3086100" cy="7391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stretch>
            <a:fillRect/>
          </a:stretch>
        </p:blipFill>
        <p:spPr>
          <a:xfrm>
            <a:off x="0" y="0"/>
            <a:ext cx="12192000" cy="6858000"/>
          </a:xfrm>
          <a:prstGeom prst="rect">
            <a:avLst/>
          </a:prstGeom>
        </p:spPr>
      </p:pic>
      <p:sp>
        <p:nvSpPr>
          <p:cNvPr id="8" name="文本框 7"/>
          <p:cNvSpPr txBox="1"/>
          <p:nvPr/>
        </p:nvSpPr>
        <p:spPr>
          <a:xfrm>
            <a:off x="4228618" y="4258690"/>
            <a:ext cx="3734764" cy="755650"/>
          </a:xfrm>
          <a:prstGeom prst="rect">
            <a:avLst/>
          </a:prstGeom>
          <a:noFill/>
        </p:spPr>
        <p:txBody>
          <a:bodyPr wrap="square" rtlCol="0">
            <a:spAutoFit/>
          </a:bodyPr>
          <a:lstStyle/>
          <a:p>
            <a:pPr algn="ctr">
              <a:lnSpc>
                <a:spcPct val="120000"/>
              </a:lnSpc>
            </a:pPr>
            <a:r>
              <a:rPr lang="zh-CN" altLang="en-US" sz="3600" b="1" smtClean="0">
                <a:solidFill>
                  <a:srgbClr val="4B7FB1"/>
                </a:solidFill>
              </a:rPr>
              <a:t>数据集</a:t>
            </a:r>
            <a:endParaRPr lang="zh-CN" altLang="en-US" sz="3600" b="1">
              <a:solidFill>
                <a:srgbClr val="4B7FB1"/>
              </a:solidFill>
            </a:endParaRPr>
          </a:p>
        </p:txBody>
      </p:sp>
      <p:sp>
        <p:nvSpPr>
          <p:cNvPr id="9" name="Freeform 14"/>
          <p:cNvSpPr>
            <a:spLocks noChangeArrowheads="1"/>
          </p:cNvSpPr>
          <p:nvPr/>
        </p:nvSpPr>
        <p:spPr bwMode="auto">
          <a:xfrm>
            <a:off x="5663878" y="3420888"/>
            <a:ext cx="864244" cy="864244"/>
          </a:xfrm>
          <a:custGeom>
            <a:avLst/>
            <a:gdLst>
              <a:gd name="T0" fmla="*/ 2147483647 w 609"/>
              <a:gd name="T1" fmla="*/ 2147483647 h 609"/>
              <a:gd name="T2" fmla="*/ 2147483647 w 609"/>
              <a:gd name="T3" fmla="*/ 2147483647 h 609"/>
              <a:gd name="T4" fmla="*/ 2147483647 w 609"/>
              <a:gd name="T5" fmla="*/ 2147483647 h 609"/>
              <a:gd name="T6" fmla="*/ 0 w 609"/>
              <a:gd name="T7" fmla="*/ 2147483647 h 609"/>
              <a:gd name="T8" fmla="*/ 2147483647 w 609"/>
              <a:gd name="T9" fmla="*/ 993140000 h 609"/>
              <a:gd name="T10" fmla="*/ 2147483647 w 609"/>
              <a:gd name="T11" fmla="*/ 993140000 h 609"/>
              <a:gd name="T12" fmla="*/ 2147483647 w 609"/>
              <a:gd name="T13" fmla="*/ 2147483647 h 609"/>
              <a:gd name="T14" fmla="*/ 2147483647 w 609"/>
              <a:gd name="T15" fmla="*/ 993140000 h 609"/>
              <a:gd name="T16" fmla="*/ 2147483647 w 609"/>
              <a:gd name="T17" fmla="*/ 993140000 h 609"/>
              <a:gd name="T18" fmla="*/ 2147483647 w 609"/>
              <a:gd name="T19" fmla="*/ 2147483647 h 609"/>
              <a:gd name="T20" fmla="*/ 2147483647 w 609"/>
              <a:gd name="T21" fmla="*/ 2147483647 h 609"/>
              <a:gd name="T22" fmla="*/ 2147483647 w 609"/>
              <a:gd name="T23" fmla="*/ 2147483647 h 609"/>
              <a:gd name="T24" fmla="*/ 2147483647 w 609"/>
              <a:gd name="T25" fmla="*/ 2147483647 h 609"/>
              <a:gd name="T26" fmla="*/ 2147483647 w 609"/>
              <a:gd name="T27" fmla="*/ 2147483647 h 609"/>
              <a:gd name="T28" fmla="*/ 2147483647 w 609"/>
              <a:gd name="T29" fmla="*/ 2147483647 h 609"/>
              <a:gd name="T30" fmla="*/ 2147483647 w 609"/>
              <a:gd name="T31" fmla="*/ 2147483647 h 609"/>
              <a:gd name="T32" fmla="*/ 2147483647 w 609"/>
              <a:gd name="T33" fmla="*/ 2147483647 h 609"/>
              <a:gd name="T34" fmla="*/ 2147483647 w 609"/>
              <a:gd name="T35" fmla="*/ 2147483647 h 609"/>
              <a:gd name="T36" fmla="*/ 2147483647 w 609"/>
              <a:gd name="T37" fmla="*/ 2147483647 h 609"/>
              <a:gd name="T38" fmla="*/ 2147483647 w 609"/>
              <a:gd name="T39" fmla="*/ 2147483647 h 609"/>
              <a:gd name="T40" fmla="*/ 2147483647 w 609"/>
              <a:gd name="T41" fmla="*/ 2147483647 h 609"/>
              <a:gd name="T42" fmla="*/ 2147483647 w 609"/>
              <a:gd name="T43" fmla="*/ 2147483647 h 609"/>
              <a:gd name="T44" fmla="*/ 2147483647 w 609"/>
              <a:gd name="T45" fmla="*/ 2147483647 h 609"/>
              <a:gd name="T46" fmla="*/ 2147483647 w 609"/>
              <a:gd name="T47" fmla="*/ 2147483647 h 609"/>
              <a:gd name="T48" fmla="*/ 2147483647 w 609"/>
              <a:gd name="T49" fmla="*/ 2147483647 h 609"/>
              <a:gd name="T50" fmla="*/ 2147483647 w 609"/>
              <a:gd name="T51" fmla="*/ 2147483647 h 609"/>
              <a:gd name="T52" fmla="*/ 2147483647 w 609"/>
              <a:gd name="T53" fmla="*/ 2147483647 h 609"/>
              <a:gd name="T54" fmla="*/ 2147483647 w 609"/>
              <a:gd name="T55" fmla="*/ 2147483647 h 609"/>
              <a:gd name="T56" fmla="*/ 2147483647 w 609"/>
              <a:gd name="T57" fmla="*/ 2147483647 h 609"/>
              <a:gd name="T58" fmla="*/ 2147483647 w 609"/>
              <a:gd name="T59" fmla="*/ 2147483647 h 609"/>
              <a:gd name="T60" fmla="*/ 2147483647 w 609"/>
              <a:gd name="T61" fmla="*/ 2147483647 h 609"/>
              <a:gd name="T62" fmla="*/ 2147483647 w 609"/>
              <a:gd name="T63" fmla="*/ 2147483647 h 609"/>
              <a:gd name="T64" fmla="*/ 2147483647 w 609"/>
              <a:gd name="T65" fmla="*/ 2147483647 h 609"/>
              <a:gd name="T66" fmla="*/ 2147483647 w 609"/>
              <a:gd name="T67" fmla="*/ 2147483647 h 609"/>
              <a:gd name="T68" fmla="*/ 2147483647 w 609"/>
              <a:gd name="T69" fmla="*/ 2147483647 h 609"/>
              <a:gd name="T70" fmla="*/ 2147483647 w 609"/>
              <a:gd name="T71" fmla="*/ 2147483647 h 609"/>
              <a:gd name="T72" fmla="*/ 2147483647 w 609"/>
              <a:gd name="T73" fmla="*/ 2147483647 h 609"/>
              <a:gd name="T74" fmla="*/ 2147483647 w 609"/>
              <a:gd name="T75" fmla="*/ 2147483647 h 609"/>
              <a:gd name="T76" fmla="*/ 2147483647 w 609"/>
              <a:gd name="T77" fmla="*/ 2147483647 h 609"/>
              <a:gd name="T78" fmla="*/ 2147483647 w 609"/>
              <a:gd name="T79" fmla="*/ 2147483647 h 609"/>
              <a:gd name="T80" fmla="*/ 2147483647 w 609"/>
              <a:gd name="T81" fmla="*/ 2147483647 h 609"/>
              <a:gd name="T82" fmla="*/ 2147483647 w 609"/>
              <a:gd name="T83" fmla="*/ 2147483647 h 609"/>
              <a:gd name="T84" fmla="*/ 2147483647 w 609"/>
              <a:gd name="T85" fmla="*/ 2147483647 h 609"/>
              <a:gd name="T86" fmla="*/ 2147483647 w 609"/>
              <a:gd name="T87" fmla="*/ 2147483647 h 609"/>
              <a:gd name="T88" fmla="*/ 2147483647 w 609"/>
              <a:gd name="T89" fmla="*/ 2147483647 h 609"/>
              <a:gd name="T90" fmla="*/ 2147483647 w 609"/>
              <a:gd name="T91" fmla="*/ 2147483647 h 609"/>
              <a:gd name="T92" fmla="*/ 2147483647 w 609"/>
              <a:gd name="T93" fmla="*/ 2147483647 h 609"/>
              <a:gd name="T94" fmla="*/ 2147483647 w 609"/>
              <a:gd name="T95" fmla="*/ 2147483647 h 609"/>
              <a:gd name="T96" fmla="*/ 2147483647 w 609"/>
              <a:gd name="T97" fmla="*/ 2147483647 h 609"/>
              <a:gd name="T98" fmla="*/ 2147483647 w 609"/>
              <a:gd name="T99" fmla="*/ 2147483647 h 609"/>
              <a:gd name="T100" fmla="*/ 2147483647 w 609"/>
              <a:gd name="T101" fmla="*/ 2147483647 h 609"/>
              <a:gd name="T102" fmla="*/ 2147483647 w 609"/>
              <a:gd name="T103" fmla="*/ 2147483647 h 609"/>
              <a:gd name="T104" fmla="*/ 2147483647 w 609"/>
              <a:gd name="T105" fmla="*/ 2147483647 h 609"/>
              <a:gd name="T106" fmla="*/ 2147483647 w 609"/>
              <a:gd name="T107" fmla="*/ 2147483647 h 609"/>
              <a:gd name="T108" fmla="*/ 2147483647 w 609"/>
              <a:gd name="T109" fmla="*/ 2147483647 h 609"/>
              <a:gd name="T110" fmla="*/ 2147483647 w 609"/>
              <a:gd name="T111" fmla="*/ 2147483647 h 609"/>
              <a:gd name="T112" fmla="*/ 2147483647 w 609"/>
              <a:gd name="T113" fmla="*/ 2147483647 h 609"/>
              <a:gd name="T114" fmla="*/ 2147483647 w 609"/>
              <a:gd name="T115" fmla="*/ 2147483647 h 60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609" h="609">
                <a:moveTo>
                  <a:pt x="587" y="488"/>
                </a:moveTo>
                <a:lnTo>
                  <a:pt x="587" y="488"/>
                </a:lnTo>
                <a:cubicBezTo>
                  <a:pt x="318" y="601"/>
                  <a:pt x="318" y="601"/>
                  <a:pt x="318" y="601"/>
                </a:cubicBezTo>
                <a:cubicBezTo>
                  <a:pt x="311" y="608"/>
                  <a:pt x="311" y="608"/>
                  <a:pt x="304" y="608"/>
                </a:cubicBezTo>
                <a:cubicBezTo>
                  <a:pt x="297" y="608"/>
                  <a:pt x="297" y="608"/>
                  <a:pt x="290" y="601"/>
                </a:cubicBezTo>
                <a:cubicBezTo>
                  <a:pt x="21" y="488"/>
                  <a:pt x="21" y="488"/>
                  <a:pt x="21" y="488"/>
                </a:cubicBezTo>
                <a:cubicBezTo>
                  <a:pt x="7" y="488"/>
                  <a:pt x="0" y="474"/>
                  <a:pt x="0" y="467"/>
                </a:cubicBezTo>
                <a:cubicBezTo>
                  <a:pt x="0" y="29"/>
                  <a:pt x="0" y="29"/>
                  <a:pt x="0" y="29"/>
                </a:cubicBezTo>
                <a:cubicBezTo>
                  <a:pt x="0" y="15"/>
                  <a:pt x="14" y="0"/>
                  <a:pt x="28" y="0"/>
                </a:cubicBezTo>
                <a:cubicBezTo>
                  <a:pt x="35" y="0"/>
                  <a:pt x="35" y="0"/>
                  <a:pt x="42" y="8"/>
                </a:cubicBezTo>
                <a:cubicBezTo>
                  <a:pt x="304" y="114"/>
                  <a:pt x="304" y="114"/>
                  <a:pt x="304" y="114"/>
                </a:cubicBezTo>
                <a:cubicBezTo>
                  <a:pt x="565" y="8"/>
                  <a:pt x="565" y="8"/>
                  <a:pt x="565" y="8"/>
                </a:cubicBezTo>
                <a:cubicBezTo>
                  <a:pt x="572" y="0"/>
                  <a:pt x="572" y="0"/>
                  <a:pt x="579" y="0"/>
                </a:cubicBezTo>
                <a:cubicBezTo>
                  <a:pt x="594" y="0"/>
                  <a:pt x="608" y="15"/>
                  <a:pt x="608" y="29"/>
                </a:cubicBezTo>
                <a:cubicBezTo>
                  <a:pt x="608" y="467"/>
                  <a:pt x="608" y="467"/>
                  <a:pt x="608" y="467"/>
                </a:cubicBezTo>
                <a:cubicBezTo>
                  <a:pt x="608" y="474"/>
                  <a:pt x="601" y="488"/>
                  <a:pt x="587" y="488"/>
                </a:cubicBezTo>
                <a:close/>
                <a:moveTo>
                  <a:pt x="276" y="163"/>
                </a:moveTo>
                <a:lnTo>
                  <a:pt x="276" y="163"/>
                </a:lnTo>
                <a:cubicBezTo>
                  <a:pt x="56" y="71"/>
                  <a:pt x="56" y="71"/>
                  <a:pt x="56" y="71"/>
                </a:cubicBezTo>
                <a:cubicBezTo>
                  <a:pt x="56" y="446"/>
                  <a:pt x="56" y="446"/>
                  <a:pt x="56" y="446"/>
                </a:cubicBezTo>
                <a:cubicBezTo>
                  <a:pt x="276" y="538"/>
                  <a:pt x="276" y="538"/>
                  <a:pt x="276" y="538"/>
                </a:cubicBezTo>
                <a:lnTo>
                  <a:pt x="276" y="163"/>
                </a:lnTo>
                <a:close/>
                <a:moveTo>
                  <a:pt x="551" y="71"/>
                </a:moveTo>
                <a:lnTo>
                  <a:pt x="551" y="71"/>
                </a:lnTo>
                <a:cubicBezTo>
                  <a:pt x="332" y="163"/>
                  <a:pt x="332" y="163"/>
                  <a:pt x="332" y="163"/>
                </a:cubicBezTo>
                <a:cubicBezTo>
                  <a:pt x="332" y="538"/>
                  <a:pt x="332" y="538"/>
                  <a:pt x="332" y="538"/>
                </a:cubicBezTo>
                <a:cubicBezTo>
                  <a:pt x="551" y="446"/>
                  <a:pt x="551" y="446"/>
                  <a:pt x="551" y="446"/>
                </a:cubicBezTo>
                <a:lnTo>
                  <a:pt x="551" y="71"/>
                </a:lnTo>
                <a:close/>
                <a:moveTo>
                  <a:pt x="375" y="206"/>
                </a:moveTo>
                <a:lnTo>
                  <a:pt x="375" y="206"/>
                </a:lnTo>
                <a:cubicBezTo>
                  <a:pt x="480" y="156"/>
                  <a:pt x="480" y="156"/>
                  <a:pt x="480" y="156"/>
                </a:cubicBezTo>
                <a:cubicBezTo>
                  <a:pt x="488" y="156"/>
                  <a:pt x="488" y="156"/>
                  <a:pt x="495" y="156"/>
                </a:cubicBezTo>
                <a:cubicBezTo>
                  <a:pt x="509" y="156"/>
                  <a:pt x="523" y="163"/>
                  <a:pt x="523" y="184"/>
                </a:cubicBezTo>
                <a:cubicBezTo>
                  <a:pt x="523" y="191"/>
                  <a:pt x="516" y="206"/>
                  <a:pt x="502" y="206"/>
                </a:cubicBezTo>
                <a:cubicBezTo>
                  <a:pt x="403" y="255"/>
                  <a:pt x="403" y="255"/>
                  <a:pt x="403" y="255"/>
                </a:cubicBezTo>
                <a:cubicBezTo>
                  <a:pt x="396" y="255"/>
                  <a:pt x="396" y="255"/>
                  <a:pt x="389" y="255"/>
                </a:cubicBezTo>
                <a:cubicBezTo>
                  <a:pt x="375" y="255"/>
                  <a:pt x="360" y="248"/>
                  <a:pt x="360" y="227"/>
                </a:cubicBezTo>
                <a:cubicBezTo>
                  <a:pt x="360" y="220"/>
                  <a:pt x="367" y="206"/>
                  <a:pt x="375" y="206"/>
                </a:cubicBezTo>
                <a:close/>
                <a:moveTo>
                  <a:pt x="375" y="304"/>
                </a:moveTo>
                <a:lnTo>
                  <a:pt x="375" y="304"/>
                </a:lnTo>
                <a:cubicBezTo>
                  <a:pt x="480" y="262"/>
                  <a:pt x="480" y="262"/>
                  <a:pt x="480" y="262"/>
                </a:cubicBezTo>
                <a:cubicBezTo>
                  <a:pt x="488" y="255"/>
                  <a:pt x="488" y="255"/>
                  <a:pt x="495" y="255"/>
                </a:cubicBezTo>
                <a:cubicBezTo>
                  <a:pt x="509" y="255"/>
                  <a:pt x="523" y="269"/>
                  <a:pt x="523" y="283"/>
                </a:cubicBezTo>
                <a:cubicBezTo>
                  <a:pt x="523" y="297"/>
                  <a:pt x="516" y="304"/>
                  <a:pt x="502" y="311"/>
                </a:cubicBezTo>
                <a:cubicBezTo>
                  <a:pt x="403" y="361"/>
                  <a:pt x="403" y="361"/>
                  <a:pt x="403" y="361"/>
                </a:cubicBezTo>
                <a:cubicBezTo>
                  <a:pt x="396" y="361"/>
                  <a:pt x="396" y="361"/>
                  <a:pt x="389" y="361"/>
                </a:cubicBezTo>
                <a:cubicBezTo>
                  <a:pt x="375" y="361"/>
                  <a:pt x="360" y="347"/>
                  <a:pt x="360" y="333"/>
                </a:cubicBezTo>
                <a:cubicBezTo>
                  <a:pt x="360" y="319"/>
                  <a:pt x="367" y="311"/>
                  <a:pt x="375" y="304"/>
                </a:cubicBezTo>
                <a:close/>
                <a:moveTo>
                  <a:pt x="375" y="410"/>
                </a:moveTo>
                <a:lnTo>
                  <a:pt x="375" y="410"/>
                </a:lnTo>
                <a:cubicBezTo>
                  <a:pt x="480" y="361"/>
                  <a:pt x="480" y="361"/>
                  <a:pt x="480" y="361"/>
                </a:cubicBezTo>
                <a:cubicBezTo>
                  <a:pt x="488" y="361"/>
                  <a:pt x="488" y="361"/>
                  <a:pt x="495" y="361"/>
                </a:cubicBezTo>
                <a:cubicBezTo>
                  <a:pt x="509" y="361"/>
                  <a:pt x="523" y="375"/>
                  <a:pt x="523" y="389"/>
                </a:cubicBezTo>
                <a:cubicBezTo>
                  <a:pt x="523" y="403"/>
                  <a:pt x="516" y="410"/>
                  <a:pt x="502" y="417"/>
                </a:cubicBezTo>
                <a:cubicBezTo>
                  <a:pt x="403" y="460"/>
                  <a:pt x="403" y="460"/>
                  <a:pt x="403" y="460"/>
                </a:cubicBezTo>
                <a:cubicBezTo>
                  <a:pt x="396" y="467"/>
                  <a:pt x="396" y="467"/>
                  <a:pt x="389" y="467"/>
                </a:cubicBezTo>
                <a:cubicBezTo>
                  <a:pt x="375" y="467"/>
                  <a:pt x="360" y="453"/>
                  <a:pt x="360" y="439"/>
                </a:cubicBezTo>
                <a:cubicBezTo>
                  <a:pt x="360" y="425"/>
                  <a:pt x="367" y="417"/>
                  <a:pt x="375" y="410"/>
                </a:cubicBezTo>
                <a:close/>
                <a:moveTo>
                  <a:pt x="113" y="156"/>
                </a:moveTo>
                <a:lnTo>
                  <a:pt x="113" y="156"/>
                </a:lnTo>
                <a:cubicBezTo>
                  <a:pt x="120" y="156"/>
                  <a:pt x="120" y="156"/>
                  <a:pt x="127" y="156"/>
                </a:cubicBezTo>
                <a:cubicBezTo>
                  <a:pt x="233" y="206"/>
                  <a:pt x="233" y="206"/>
                  <a:pt x="233" y="206"/>
                </a:cubicBezTo>
                <a:cubicBezTo>
                  <a:pt x="240" y="206"/>
                  <a:pt x="247" y="220"/>
                  <a:pt x="247" y="227"/>
                </a:cubicBezTo>
                <a:cubicBezTo>
                  <a:pt x="247" y="248"/>
                  <a:pt x="233" y="255"/>
                  <a:pt x="219" y="255"/>
                </a:cubicBezTo>
                <a:cubicBezTo>
                  <a:pt x="212" y="255"/>
                  <a:pt x="212" y="255"/>
                  <a:pt x="205" y="255"/>
                </a:cubicBezTo>
                <a:cubicBezTo>
                  <a:pt x="106" y="206"/>
                  <a:pt x="106" y="206"/>
                  <a:pt x="106" y="206"/>
                </a:cubicBezTo>
                <a:cubicBezTo>
                  <a:pt x="92" y="206"/>
                  <a:pt x="85" y="191"/>
                  <a:pt x="85" y="184"/>
                </a:cubicBezTo>
                <a:cubicBezTo>
                  <a:pt x="85" y="163"/>
                  <a:pt x="99" y="156"/>
                  <a:pt x="113" y="156"/>
                </a:cubicBezTo>
                <a:close/>
                <a:moveTo>
                  <a:pt x="113" y="255"/>
                </a:moveTo>
                <a:lnTo>
                  <a:pt x="113" y="255"/>
                </a:lnTo>
                <a:cubicBezTo>
                  <a:pt x="120" y="255"/>
                  <a:pt x="120" y="255"/>
                  <a:pt x="127" y="262"/>
                </a:cubicBezTo>
                <a:cubicBezTo>
                  <a:pt x="233" y="304"/>
                  <a:pt x="233" y="304"/>
                  <a:pt x="233" y="304"/>
                </a:cubicBezTo>
                <a:cubicBezTo>
                  <a:pt x="240" y="311"/>
                  <a:pt x="247" y="319"/>
                  <a:pt x="247" y="333"/>
                </a:cubicBezTo>
                <a:cubicBezTo>
                  <a:pt x="247" y="347"/>
                  <a:pt x="233" y="361"/>
                  <a:pt x="219" y="361"/>
                </a:cubicBezTo>
                <a:cubicBezTo>
                  <a:pt x="212" y="361"/>
                  <a:pt x="212" y="361"/>
                  <a:pt x="205" y="361"/>
                </a:cubicBezTo>
                <a:cubicBezTo>
                  <a:pt x="106" y="311"/>
                  <a:pt x="106" y="311"/>
                  <a:pt x="106" y="311"/>
                </a:cubicBezTo>
                <a:cubicBezTo>
                  <a:pt x="92" y="304"/>
                  <a:pt x="85" y="297"/>
                  <a:pt x="85" y="283"/>
                </a:cubicBezTo>
                <a:cubicBezTo>
                  <a:pt x="85" y="269"/>
                  <a:pt x="99" y="255"/>
                  <a:pt x="113" y="255"/>
                </a:cubicBezTo>
                <a:close/>
                <a:moveTo>
                  <a:pt x="113" y="361"/>
                </a:moveTo>
                <a:lnTo>
                  <a:pt x="113" y="361"/>
                </a:lnTo>
                <a:cubicBezTo>
                  <a:pt x="120" y="361"/>
                  <a:pt x="120" y="361"/>
                  <a:pt x="127" y="361"/>
                </a:cubicBezTo>
                <a:cubicBezTo>
                  <a:pt x="233" y="410"/>
                  <a:pt x="233" y="410"/>
                  <a:pt x="233" y="410"/>
                </a:cubicBezTo>
                <a:cubicBezTo>
                  <a:pt x="240" y="417"/>
                  <a:pt x="247" y="425"/>
                  <a:pt x="247" y="439"/>
                </a:cubicBezTo>
                <a:cubicBezTo>
                  <a:pt x="247" y="453"/>
                  <a:pt x="233" y="467"/>
                  <a:pt x="219" y="467"/>
                </a:cubicBezTo>
                <a:cubicBezTo>
                  <a:pt x="212" y="467"/>
                  <a:pt x="212" y="467"/>
                  <a:pt x="205" y="460"/>
                </a:cubicBezTo>
                <a:cubicBezTo>
                  <a:pt x="106" y="417"/>
                  <a:pt x="106" y="417"/>
                  <a:pt x="106" y="417"/>
                </a:cubicBezTo>
                <a:cubicBezTo>
                  <a:pt x="92" y="410"/>
                  <a:pt x="85" y="403"/>
                  <a:pt x="85" y="389"/>
                </a:cubicBezTo>
                <a:cubicBezTo>
                  <a:pt x="85" y="375"/>
                  <a:pt x="99" y="361"/>
                  <a:pt x="113" y="361"/>
                </a:cubicBezTo>
                <a:close/>
              </a:path>
            </a:pathLst>
          </a:custGeom>
          <a:solidFill>
            <a:srgbClr val="4B7FB1"/>
          </a:solidFill>
          <a:ln>
            <a:noFill/>
          </a:ln>
        </p:spPr>
        <p:txBody>
          <a:bodyPr wrap="none" anchor="ctr"/>
          <a:lstStyle/>
          <a:p>
            <a:pPr marL="0" marR="0" lvl="0" indent="0" defTabSz="457200" eaLnBrk="1" fontAlgn="auto" latinLnBrk="0" hangingPunct="1">
              <a:lnSpc>
                <a:spcPct val="120000"/>
              </a:lnSpc>
              <a:buClrTx/>
              <a:buSzTx/>
              <a:buFontTx/>
              <a:buNone/>
              <a:defRPr/>
            </a:pPr>
            <a:endParaRPr kumimoji="0" lang="zh-CN" altLang="en-US" sz="900" b="0" i="0" u="none" strike="noStrike" kern="0" cap="none" spc="0" normalizeH="0" baseline="0" noProof="0">
              <a:ln>
                <a:noFill/>
              </a:ln>
              <a:solidFill>
                <a:srgbClr val="4B7FB1"/>
              </a:solidFill>
              <a:effectLst/>
              <a:uLnTx/>
              <a:uFillTx/>
            </a:endParaRPr>
          </a:p>
        </p:txBody>
      </p:sp>
      <p:cxnSp>
        <p:nvCxnSpPr>
          <p:cNvPr id="13" name="直接连接符 12"/>
          <p:cNvCxnSpPr/>
          <p:nvPr/>
        </p:nvCxnSpPr>
        <p:spPr>
          <a:xfrm>
            <a:off x="5683170" y="5047031"/>
            <a:ext cx="825660" cy="0"/>
          </a:xfrm>
          <a:prstGeom prst="line">
            <a:avLst/>
          </a:prstGeom>
          <a:ln w="15875">
            <a:solidFill>
              <a:srgbClr val="4B7FB1"/>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238656"/>
            <a:ext cx="3044147" cy="568740"/>
            <a:chOff x="1" y="238656"/>
            <a:chExt cx="2139695" cy="568740"/>
          </a:xfrm>
          <a:solidFill>
            <a:srgbClr val="4B7FB1"/>
          </a:solidFill>
        </p:grpSpPr>
        <p:sp>
          <p:nvSpPr>
            <p:cNvPr id="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167598" y="292194"/>
            <a:ext cx="2876550" cy="460375"/>
          </a:xfrm>
          <a:prstGeom prst="rect">
            <a:avLst/>
          </a:prstGeom>
          <a:noFill/>
        </p:spPr>
        <p:txBody>
          <a:bodyPr wrap="square" rtlCol="0">
            <a:spAutoFit/>
          </a:bodyPr>
          <a:lstStyle/>
          <a:p>
            <a:pPr algn="ctr"/>
            <a:r>
              <a:rPr lang="en-US" altLang="zh-CN" sz="2400" b="1" dirty="0">
                <a:solidFill>
                  <a:schemeClr val="bg1"/>
                </a:solidFill>
              </a:rPr>
              <a:t>second-order</a:t>
            </a:r>
            <a:endParaRPr lang="en-US" altLang="zh-CN" sz="2400" b="1" dirty="0">
              <a:solidFill>
                <a:schemeClr val="bg1"/>
              </a:solidFill>
            </a:endParaRPr>
          </a:p>
        </p:txBody>
      </p:sp>
      <p:sp>
        <p:nvSpPr>
          <p:cNvPr id="6" name="文本框 5"/>
          <p:cNvSpPr txBox="1"/>
          <p:nvPr/>
        </p:nvSpPr>
        <p:spPr>
          <a:xfrm>
            <a:off x="463550" y="1005840"/>
            <a:ext cx="11265535" cy="4246245"/>
          </a:xfrm>
          <a:prstGeom prst="rect">
            <a:avLst/>
          </a:prstGeom>
          <a:noFill/>
        </p:spPr>
        <p:txBody>
          <a:bodyPr wrap="square" rtlCol="0" anchor="t">
            <a:spAutoFit/>
          </a:bodyPr>
          <a:p>
            <a:pPr fontAlgn="auto">
              <a:lnSpc>
                <a:spcPct val="150000"/>
              </a:lnSpc>
            </a:pPr>
            <a:r>
              <a:rPr lang="en-US" altLang="zh-CN"/>
              <a:t>      </a:t>
            </a:r>
            <a:r>
              <a:rPr lang="zh-CN" altLang="en-US"/>
              <a:t>second-order 并不是通过节点间的连接强弱来判定的，而是通过节点的共享邻域结构来确定的。</a:t>
            </a:r>
            <a:endParaRPr lang="zh-CN" altLang="en-US"/>
          </a:p>
          <a:p>
            <a:pPr fontAlgn="auto">
              <a:lnSpc>
                <a:spcPct val="150000"/>
              </a:lnSpc>
            </a:pPr>
            <a:r>
              <a:rPr lang="zh-CN" altLang="en-US"/>
              <a:t>      比如说：拥有很多共同朋友的人很可能有共同的兴趣从而很有可能成为朋友</a:t>
            </a:r>
            <a:endParaRPr lang="zh-CN" altLang="en-US"/>
          </a:p>
          <a:p>
            <a:pPr fontAlgn="auto">
              <a:lnSpc>
                <a:spcPct val="150000"/>
              </a:lnSpc>
            </a:pPr>
            <a:endParaRPr lang="zh-CN" altLang="en-US"/>
          </a:p>
          <a:p>
            <a:pPr fontAlgn="auto">
              <a:lnSpc>
                <a:spcPct val="150000"/>
              </a:lnSpc>
            </a:pPr>
            <a:endParaRPr lang="zh-CN" altLang="en-US"/>
          </a:p>
          <a:p>
            <a:pPr fontAlgn="auto">
              <a:lnSpc>
                <a:spcPct val="150000"/>
              </a:lnSpc>
            </a:pPr>
            <a:endParaRPr lang="zh-CN" altLang="en-US"/>
          </a:p>
          <a:p>
            <a:pPr fontAlgn="auto">
              <a:lnSpc>
                <a:spcPct val="150000"/>
              </a:lnSpc>
            </a:pPr>
            <a:endParaRPr lang="zh-CN" altLang="en-US"/>
          </a:p>
          <a:p>
            <a:pPr fontAlgn="auto">
              <a:lnSpc>
                <a:spcPct val="150000"/>
              </a:lnSpc>
            </a:pPr>
            <a:endParaRPr lang="zh-CN" altLang="en-US"/>
          </a:p>
          <a:p>
            <a:pPr fontAlgn="auto">
              <a:lnSpc>
                <a:spcPct val="150000"/>
              </a:lnSpc>
            </a:pPr>
            <a:endParaRPr lang="zh-CN" altLang="en-US"/>
          </a:p>
          <a:p>
            <a:pPr fontAlgn="auto">
              <a:lnSpc>
                <a:spcPct val="150000"/>
              </a:lnSpc>
            </a:pPr>
            <a:endParaRPr lang="zh-CN" altLang="en-US"/>
          </a:p>
          <a:p>
            <a:pPr fontAlgn="auto">
              <a:lnSpc>
                <a:spcPct val="150000"/>
              </a:lnSpc>
            </a:pPr>
            <a:r>
              <a:rPr lang="zh-CN" altLang="en-US"/>
              <a:t>我们给出节点间共现的概率为：</a:t>
            </a:r>
            <a:endParaRPr lang="zh-CN" altLang="en-US"/>
          </a:p>
        </p:txBody>
      </p:sp>
      <p:pic>
        <p:nvPicPr>
          <p:cNvPr id="7" name="图片 6"/>
          <p:cNvPicPr>
            <a:picLocks noChangeAspect="1"/>
          </p:cNvPicPr>
          <p:nvPr/>
        </p:nvPicPr>
        <p:blipFill>
          <a:blip r:embed="rId3"/>
          <a:srcRect r="6579" b="580"/>
          <a:stretch>
            <a:fillRect/>
          </a:stretch>
        </p:blipFill>
        <p:spPr>
          <a:xfrm>
            <a:off x="2252980" y="2001520"/>
            <a:ext cx="4284345" cy="2854960"/>
          </a:xfrm>
          <a:prstGeom prst="rect">
            <a:avLst/>
          </a:prstGeom>
        </p:spPr>
      </p:pic>
      <p:pic>
        <p:nvPicPr>
          <p:cNvPr id="8" name="图片 7"/>
          <p:cNvPicPr>
            <a:picLocks noChangeAspect="1"/>
          </p:cNvPicPr>
          <p:nvPr/>
        </p:nvPicPr>
        <p:blipFill>
          <a:blip r:embed="rId4"/>
          <a:stretch>
            <a:fillRect/>
          </a:stretch>
        </p:blipFill>
        <p:spPr>
          <a:xfrm>
            <a:off x="1739900" y="5424805"/>
            <a:ext cx="2948940" cy="84582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238656"/>
            <a:ext cx="3044147" cy="568740"/>
            <a:chOff x="1" y="238656"/>
            <a:chExt cx="2139695" cy="568740"/>
          </a:xfrm>
          <a:solidFill>
            <a:srgbClr val="4B7FB1"/>
          </a:solidFill>
        </p:grpSpPr>
        <p:sp>
          <p:nvSpPr>
            <p:cNvPr id="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167598" y="292194"/>
            <a:ext cx="2876550" cy="460375"/>
          </a:xfrm>
          <a:prstGeom prst="rect">
            <a:avLst/>
          </a:prstGeom>
          <a:noFill/>
        </p:spPr>
        <p:txBody>
          <a:bodyPr wrap="square" rtlCol="0">
            <a:spAutoFit/>
          </a:bodyPr>
          <a:lstStyle/>
          <a:p>
            <a:pPr algn="ctr"/>
            <a:r>
              <a:rPr lang="en-US" altLang="zh-CN" sz="2400" b="1" dirty="0">
                <a:solidFill>
                  <a:schemeClr val="bg1"/>
                </a:solidFill>
                <a:sym typeface="+mn-ea"/>
              </a:rPr>
              <a:t>second-order</a:t>
            </a:r>
            <a:endParaRPr lang="zh-CN" altLang="en-US" sz="2400" b="1" dirty="0">
              <a:solidFill>
                <a:schemeClr val="bg1"/>
              </a:solidFill>
            </a:endParaRPr>
          </a:p>
        </p:txBody>
      </p:sp>
      <p:sp>
        <p:nvSpPr>
          <p:cNvPr id="6" name="文本框 5"/>
          <p:cNvSpPr txBox="1"/>
          <p:nvPr/>
        </p:nvSpPr>
        <p:spPr>
          <a:xfrm>
            <a:off x="604520" y="970280"/>
            <a:ext cx="11062970" cy="3969385"/>
          </a:xfrm>
          <a:prstGeom prst="rect">
            <a:avLst/>
          </a:prstGeom>
          <a:noFill/>
        </p:spPr>
        <p:txBody>
          <a:bodyPr wrap="square" rtlCol="0" anchor="t">
            <a:spAutoFit/>
          </a:bodyPr>
          <a:p>
            <a:r>
              <a:rPr lang="zh-CN" altLang="en-US"/>
              <a:t>second-order 经验分布定义为：</a:t>
            </a:r>
            <a:endParaRPr lang="zh-CN" altLang="en-US"/>
          </a:p>
          <a:p>
            <a:endParaRPr lang="zh-CN" altLang="en-US"/>
          </a:p>
          <a:p>
            <a:endParaRPr lang="zh-CN" altLang="en-US"/>
          </a:p>
          <a:p>
            <a:endParaRPr lang="zh-CN" altLang="en-US"/>
          </a:p>
          <a:p>
            <a:r>
              <a:rPr lang="zh-CN" altLang="en-US"/>
              <a:t>为了保证 second-order，我们需要让条件概率分布  与经验分布  相似。因此我们有：</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r>
              <a:rPr lang="zh-CN" altLang="en-US"/>
              <a:t>KL 散度来代替  </a:t>
            </a:r>
            <a:r>
              <a:rPr lang="en-US" altLang="zh-CN"/>
              <a:t>d()</a:t>
            </a:r>
            <a:r>
              <a:rPr lang="zh-CN" altLang="en-US"/>
              <a:t>来衡量两个分布的相似性</a:t>
            </a:r>
            <a:endParaRPr lang="zh-CN" altLang="en-US"/>
          </a:p>
        </p:txBody>
      </p:sp>
      <p:pic>
        <p:nvPicPr>
          <p:cNvPr id="7" name="图片 6"/>
          <p:cNvPicPr>
            <a:picLocks noChangeAspect="1"/>
          </p:cNvPicPr>
          <p:nvPr/>
        </p:nvPicPr>
        <p:blipFill>
          <a:blip r:embed="rId3"/>
          <a:stretch>
            <a:fillRect/>
          </a:stretch>
        </p:blipFill>
        <p:spPr>
          <a:xfrm>
            <a:off x="1733550" y="1517015"/>
            <a:ext cx="2034540" cy="518160"/>
          </a:xfrm>
          <a:prstGeom prst="rect">
            <a:avLst/>
          </a:prstGeom>
        </p:spPr>
      </p:pic>
      <p:pic>
        <p:nvPicPr>
          <p:cNvPr id="8" name="图片 7"/>
          <p:cNvPicPr>
            <a:picLocks noChangeAspect="1"/>
          </p:cNvPicPr>
          <p:nvPr/>
        </p:nvPicPr>
        <p:blipFill>
          <a:blip r:embed="rId4"/>
          <a:stretch>
            <a:fillRect/>
          </a:stretch>
        </p:blipFill>
        <p:spPr>
          <a:xfrm>
            <a:off x="1733550" y="2630805"/>
            <a:ext cx="4358640" cy="609600"/>
          </a:xfrm>
          <a:prstGeom prst="rect">
            <a:avLst/>
          </a:prstGeom>
        </p:spPr>
      </p:pic>
      <p:pic>
        <p:nvPicPr>
          <p:cNvPr id="9" name="图片 8"/>
          <p:cNvPicPr>
            <a:picLocks noChangeAspect="1"/>
          </p:cNvPicPr>
          <p:nvPr/>
        </p:nvPicPr>
        <p:blipFill>
          <a:blip r:embed="rId5"/>
          <a:stretch>
            <a:fillRect/>
          </a:stretch>
        </p:blipFill>
        <p:spPr>
          <a:xfrm>
            <a:off x="1541780" y="5051425"/>
            <a:ext cx="4152900" cy="624840"/>
          </a:xfrm>
          <a:prstGeom prst="rect">
            <a:avLst/>
          </a:prstGeom>
        </p:spPr>
      </p:pic>
      <p:cxnSp>
        <p:nvCxnSpPr>
          <p:cNvPr id="11" name="直接箭头连接符 10"/>
          <p:cNvCxnSpPr/>
          <p:nvPr/>
        </p:nvCxnSpPr>
        <p:spPr>
          <a:xfrm>
            <a:off x="4210685" y="2959735"/>
            <a:ext cx="272415" cy="6953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483100" y="3655060"/>
            <a:ext cx="2540000" cy="368300"/>
          </a:xfrm>
          <a:prstGeom prst="rect">
            <a:avLst/>
          </a:prstGeom>
          <a:noFill/>
        </p:spPr>
        <p:txBody>
          <a:bodyPr wrap="square" rtlCol="0" anchor="t">
            <a:spAutoFit/>
          </a:bodyPr>
          <a:p>
            <a:r>
              <a:rPr lang="zh-CN" altLang="en-US"/>
              <a:t>表示两个分布的距离</a:t>
            </a:r>
            <a:endParaRPr lang="zh-CN" altLang="en-US"/>
          </a:p>
        </p:txBody>
      </p:sp>
      <p:cxnSp>
        <p:nvCxnSpPr>
          <p:cNvPr id="13" name="直接箭头连接符 12"/>
          <p:cNvCxnSpPr/>
          <p:nvPr/>
        </p:nvCxnSpPr>
        <p:spPr>
          <a:xfrm flipH="1">
            <a:off x="2649220" y="2959735"/>
            <a:ext cx="1380490" cy="5441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480820" y="3503930"/>
            <a:ext cx="2540000" cy="922020"/>
          </a:xfrm>
          <a:prstGeom prst="rect">
            <a:avLst/>
          </a:prstGeom>
          <a:noFill/>
        </p:spPr>
        <p:txBody>
          <a:bodyPr wrap="square" rtlCol="0" anchor="t">
            <a:spAutoFit/>
          </a:bodyPr>
          <a:p>
            <a:r>
              <a:rPr lang="zh-CN" altLang="en-US"/>
              <a:t>表示节点的重要性，可以通过类似 PageRank 算法得到</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238656"/>
            <a:ext cx="3044147" cy="568740"/>
            <a:chOff x="1" y="238656"/>
            <a:chExt cx="2139695" cy="568740"/>
          </a:xfrm>
          <a:solidFill>
            <a:srgbClr val="4B7FB1"/>
          </a:solidFill>
        </p:grpSpPr>
        <p:sp>
          <p:nvSpPr>
            <p:cNvPr id="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167598" y="292194"/>
            <a:ext cx="2876550" cy="460375"/>
          </a:xfrm>
          <a:prstGeom prst="rect">
            <a:avLst/>
          </a:prstGeom>
          <a:noFill/>
        </p:spPr>
        <p:txBody>
          <a:bodyPr wrap="square" rtlCol="0">
            <a:spAutoFit/>
          </a:bodyPr>
          <a:lstStyle/>
          <a:p>
            <a:pPr algn="ctr"/>
            <a:r>
              <a:rPr lang="zh-CN" altLang="en-US" sz="2400" b="1" dirty="0">
                <a:solidFill>
                  <a:schemeClr val="bg1"/>
                </a:solidFill>
              </a:rPr>
              <a:t>边采样</a:t>
            </a:r>
            <a:endParaRPr lang="zh-CN" altLang="en-US" sz="2400" b="1" dirty="0">
              <a:solidFill>
                <a:schemeClr val="bg1"/>
              </a:solidFill>
            </a:endParaRPr>
          </a:p>
        </p:txBody>
      </p:sp>
      <p:sp>
        <p:nvSpPr>
          <p:cNvPr id="6" name="文本框 5"/>
          <p:cNvSpPr txBox="1"/>
          <p:nvPr/>
        </p:nvSpPr>
        <p:spPr>
          <a:xfrm>
            <a:off x="426720" y="1081405"/>
            <a:ext cx="11338560" cy="4661535"/>
          </a:xfrm>
          <a:prstGeom prst="rect">
            <a:avLst/>
          </a:prstGeom>
          <a:noFill/>
        </p:spPr>
        <p:txBody>
          <a:bodyPr wrap="square" rtlCol="0" anchor="t">
            <a:spAutoFit/>
          </a:bodyPr>
          <a:p>
            <a:pPr fontAlgn="auto">
              <a:lnSpc>
                <a:spcPct val="150000"/>
              </a:lnSpc>
            </a:pPr>
            <a:r>
              <a:rPr lang="en-US" altLang="zh-CN"/>
              <a:t>       </a:t>
            </a:r>
            <a:r>
              <a:rPr lang="zh-CN" altLang="en-US"/>
              <a:t>之后做法：</a:t>
            </a:r>
            <a:r>
              <a:rPr lang="zh-CN" altLang="en-US"/>
              <a:t>分别训练一阶近似和二阶近似的模型，然后将其得到的 Embedding 连接起来。</a:t>
            </a:r>
            <a:endParaRPr lang="zh-CN" altLang="en-US"/>
          </a:p>
          <a:p>
            <a:pPr fontAlgn="auto">
              <a:lnSpc>
                <a:spcPct val="150000"/>
              </a:lnSpc>
            </a:pPr>
            <a:r>
              <a:rPr lang="zh-CN" altLang="en-US"/>
              <a:t>       可改进：应该把两个目标函数联合起来训练</a:t>
            </a:r>
            <a:endParaRPr lang="zh-CN" altLang="en-US"/>
          </a:p>
          <a:p>
            <a:pPr fontAlgn="auto">
              <a:lnSpc>
                <a:spcPct val="150000"/>
              </a:lnSpc>
            </a:pPr>
            <a:endParaRPr lang="zh-CN" altLang="en-US"/>
          </a:p>
          <a:p>
            <a:pPr fontAlgn="auto">
              <a:lnSpc>
                <a:spcPct val="150000"/>
              </a:lnSpc>
            </a:pPr>
            <a:r>
              <a:rPr lang="zh-CN" altLang="en-US"/>
              <a:t>针对目标函数求 Softmax 需要遍历所有节点这一问题，同样采用 Negative Sampling 进行优化，目标函数为：</a:t>
            </a:r>
            <a:endParaRPr lang="zh-CN" altLang="en-US"/>
          </a:p>
          <a:p>
            <a:pPr fontAlgn="auto">
              <a:lnSpc>
                <a:spcPct val="150000"/>
              </a:lnSpc>
            </a:pPr>
            <a:endParaRPr lang="zh-CN" altLang="en-US"/>
          </a:p>
          <a:p>
            <a:pPr fontAlgn="auto">
              <a:lnSpc>
                <a:spcPct val="150000"/>
              </a:lnSpc>
            </a:pPr>
            <a:endParaRPr lang="zh-CN" altLang="en-US"/>
          </a:p>
          <a:p>
            <a:pPr fontAlgn="auto">
              <a:lnSpc>
                <a:spcPct val="150000"/>
              </a:lnSpc>
            </a:pPr>
            <a:endParaRPr lang="zh-CN" altLang="en-US"/>
          </a:p>
          <a:p>
            <a:pPr fontAlgn="auto">
              <a:lnSpc>
                <a:spcPct val="150000"/>
              </a:lnSpc>
            </a:pPr>
            <a:r>
              <a:rPr lang="zh-CN" altLang="en-US"/>
              <a:t>涉及到稀疏参数更新，就可以利用异步随机梯度下降（Asynchronous Stochastic Gradient Algorithm, ASGD）算法进行加速。目标函数的偏导数为：</a:t>
            </a:r>
            <a:endParaRPr lang="zh-CN" altLang="en-US"/>
          </a:p>
          <a:p>
            <a:pPr fontAlgn="auto">
              <a:lnSpc>
                <a:spcPct val="150000"/>
              </a:lnSpc>
            </a:pPr>
            <a:endParaRPr lang="zh-CN" altLang="en-US"/>
          </a:p>
          <a:p>
            <a:pPr fontAlgn="auto">
              <a:lnSpc>
                <a:spcPct val="150000"/>
              </a:lnSpc>
            </a:pPr>
            <a:r>
              <a:rPr lang="zh-CN" altLang="en-US">
                <a:sym typeface="+mn-ea"/>
              </a:rPr>
              <a:t>       </a:t>
            </a:r>
            <a:endParaRPr lang="zh-CN" altLang="en-US"/>
          </a:p>
        </p:txBody>
      </p:sp>
      <p:pic>
        <p:nvPicPr>
          <p:cNvPr id="7" name="图片 6"/>
          <p:cNvPicPr>
            <a:picLocks noChangeAspect="1"/>
          </p:cNvPicPr>
          <p:nvPr/>
        </p:nvPicPr>
        <p:blipFill>
          <a:blip r:embed="rId3"/>
          <a:stretch>
            <a:fillRect/>
          </a:stretch>
        </p:blipFill>
        <p:spPr>
          <a:xfrm>
            <a:off x="1021715" y="2945130"/>
            <a:ext cx="5654040" cy="967740"/>
          </a:xfrm>
          <a:prstGeom prst="rect">
            <a:avLst/>
          </a:prstGeom>
        </p:spPr>
      </p:pic>
      <p:pic>
        <p:nvPicPr>
          <p:cNvPr id="8" name="图片 7"/>
          <p:cNvPicPr>
            <a:picLocks noChangeAspect="1"/>
          </p:cNvPicPr>
          <p:nvPr/>
        </p:nvPicPr>
        <p:blipFill>
          <a:blip r:embed="rId4"/>
          <a:stretch>
            <a:fillRect/>
          </a:stretch>
        </p:blipFill>
        <p:spPr>
          <a:xfrm>
            <a:off x="4618990" y="4642485"/>
            <a:ext cx="3284220" cy="838200"/>
          </a:xfrm>
          <a:prstGeom prst="rect">
            <a:avLst/>
          </a:prstGeom>
        </p:spPr>
      </p:pic>
      <p:sp>
        <p:nvSpPr>
          <p:cNvPr id="9" name="文本框 8"/>
          <p:cNvSpPr txBox="1"/>
          <p:nvPr/>
        </p:nvSpPr>
        <p:spPr>
          <a:xfrm>
            <a:off x="363855" y="5643880"/>
            <a:ext cx="11240135" cy="922020"/>
          </a:xfrm>
          <a:prstGeom prst="rect">
            <a:avLst/>
          </a:prstGeom>
          <a:noFill/>
        </p:spPr>
        <p:txBody>
          <a:bodyPr wrap="square" rtlCol="0" anchor="t">
            <a:spAutoFit/>
          </a:bodyPr>
          <a:p>
            <a:r>
              <a:rPr lang="zh-CN" altLang="en-US"/>
              <a:t>我们看到计算梯度时需要乘上边的权值，但这样会出现一个问题：</a:t>
            </a:r>
            <a:endParaRPr lang="zh-CN" altLang="en-US"/>
          </a:p>
          <a:p>
            <a:r>
              <a:rPr lang="zh-CN" altLang="en-US"/>
              <a:t>       如果选择一个较小的学习率，对于权值较小的边可能会导致梯度消失，学习速度过慢而无法收敛；</a:t>
            </a:r>
            <a:endParaRPr lang="zh-CN" altLang="en-US"/>
          </a:p>
          <a:p>
            <a:r>
              <a:rPr lang="zh-CN" altLang="en-US"/>
              <a:t>       而如果选择一个较大的学习率，对于权值较大的边可能会出现梯度爆炸。</a:t>
            </a: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238656"/>
            <a:ext cx="3044147" cy="568740"/>
            <a:chOff x="1" y="238656"/>
            <a:chExt cx="2139695" cy="568740"/>
          </a:xfrm>
          <a:solidFill>
            <a:srgbClr val="4B7FB1"/>
          </a:solidFill>
        </p:grpSpPr>
        <p:sp>
          <p:nvSpPr>
            <p:cNvPr id="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167598" y="292194"/>
            <a:ext cx="2876550" cy="460375"/>
          </a:xfrm>
          <a:prstGeom prst="rect">
            <a:avLst/>
          </a:prstGeom>
          <a:noFill/>
        </p:spPr>
        <p:txBody>
          <a:bodyPr wrap="square" rtlCol="0">
            <a:spAutoFit/>
          </a:bodyPr>
          <a:lstStyle/>
          <a:p>
            <a:pPr algn="ctr"/>
            <a:r>
              <a:rPr lang="zh-CN" altLang="en-US" sz="2400" b="1" dirty="0">
                <a:solidFill>
                  <a:schemeClr val="bg1"/>
                </a:solidFill>
              </a:rPr>
              <a:t>总结</a:t>
            </a:r>
            <a:endParaRPr lang="zh-CN" altLang="en-US" sz="2400" b="1" dirty="0">
              <a:solidFill>
                <a:schemeClr val="bg1"/>
              </a:solidFill>
            </a:endParaRPr>
          </a:p>
        </p:txBody>
      </p:sp>
      <p:sp>
        <p:nvSpPr>
          <p:cNvPr id="6" name="文本框 5"/>
          <p:cNvSpPr txBox="1"/>
          <p:nvPr/>
        </p:nvSpPr>
        <p:spPr>
          <a:xfrm>
            <a:off x="426720" y="1081405"/>
            <a:ext cx="11338560" cy="3415030"/>
          </a:xfrm>
          <a:prstGeom prst="rect">
            <a:avLst/>
          </a:prstGeom>
          <a:noFill/>
        </p:spPr>
        <p:txBody>
          <a:bodyPr wrap="square" rtlCol="0" anchor="t">
            <a:spAutoFit/>
          </a:bodyPr>
          <a:p>
            <a:pPr fontAlgn="auto">
              <a:lnSpc>
                <a:spcPct val="150000"/>
              </a:lnSpc>
            </a:pPr>
            <a:r>
              <a:rPr lang="zh-CN" altLang="en-US">
                <a:sym typeface="+mn-ea"/>
              </a:rPr>
              <a:t>       通过设计两个目标函数分别约束节点的 first-order 和 second-order 相似性，使其 Embedding 向量中包含两种相似性，并通过直接拼接两个向量取得不错的效果（first-order 描述的是一种直接的关系，而 second-order 描述的更像是一种的潜在的关系）；</a:t>
            </a:r>
            <a:endParaRPr lang="zh-CN" altLang="en-US">
              <a:sym typeface="+mn-ea"/>
            </a:endParaRPr>
          </a:p>
          <a:p>
            <a:pPr fontAlgn="auto">
              <a:lnSpc>
                <a:spcPct val="150000"/>
              </a:lnSpc>
            </a:pPr>
            <a:r>
              <a:rPr lang="zh-CN" altLang="en-US">
                <a:sym typeface="+mn-ea"/>
              </a:rPr>
              <a:t> </a:t>
            </a:r>
            <a:endParaRPr lang="zh-CN" altLang="en-US"/>
          </a:p>
          <a:p>
            <a:pPr fontAlgn="auto">
              <a:lnSpc>
                <a:spcPct val="150000"/>
              </a:lnSpc>
            </a:pPr>
            <a:r>
              <a:rPr lang="zh-CN" altLang="en-US">
                <a:sym typeface="+mn-ea"/>
              </a:rPr>
              <a:t>      算法可适用于各种类型的网络（包括加权/无权，有向/无向，稀疏/稠密），同时也适用于大尺度网络（类似的 GloVe 的训练方式，所以速度快）；</a:t>
            </a:r>
            <a:endParaRPr lang="zh-CN" altLang="en-US"/>
          </a:p>
          <a:p>
            <a:pPr fontAlgn="auto">
              <a:lnSpc>
                <a:spcPct val="150000"/>
              </a:lnSpc>
            </a:pPr>
            <a:endParaRPr lang="zh-CN" altLang="en-US">
              <a:sym typeface="+mn-ea"/>
            </a:endParaRPr>
          </a:p>
          <a:p>
            <a:pPr fontAlgn="auto">
              <a:lnSpc>
                <a:spcPct val="150000"/>
              </a:lnSpc>
            </a:pPr>
            <a:r>
              <a:rPr lang="zh-CN" altLang="en-US">
                <a:sym typeface="+mn-ea"/>
              </a:rPr>
              <a:t>      设计了一个基于边的采样算法来优化目标函数，该算法克服了现有的随机梯度下降的局限性。</a:t>
            </a: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stretch>
            <a:fillRect/>
          </a:stretch>
        </p:blipFill>
        <p:spPr>
          <a:xfrm>
            <a:off x="0" y="0"/>
            <a:ext cx="12192000" cy="6858000"/>
          </a:xfrm>
          <a:prstGeom prst="rect">
            <a:avLst/>
          </a:prstGeom>
        </p:spPr>
      </p:pic>
      <p:sp>
        <p:nvSpPr>
          <p:cNvPr id="8" name="文本框 7"/>
          <p:cNvSpPr txBox="1"/>
          <p:nvPr/>
        </p:nvSpPr>
        <p:spPr>
          <a:xfrm>
            <a:off x="4228618" y="4258690"/>
            <a:ext cx="3734764" cy="755650"/>
          </a:xfrm>
          <a:prstGeom prst="rect">
            <a:avLst/>
          </a:prstGeom>
          <a:noFill/>
        </p:spPr>
        <p:txBody>
          <a:bodyPr wrap="square" rtlCol="0">
            <a:spAutoFit/>
          </a:bodyPr>
          <a:lstStyle/>
          <a:p>
            <a:pPr algn="ctr">
              <a:lnSpc>
                <a:spcPct val="120000"/>
              </a:lnSpc>
            </a:pPr>
            <a:r>
              <a:rPr lang="en-US" altLang="zh-CN" sz="3600" b="1">
                <a:solidFill>
                  <a:srgbClr val="4B7FB1"/>
                </a:solidFill>
              </a:rPr>
              <a:t>node2vec</a:t>
            </a:r>
            <a:endParaRPr lang="en-US" altLang="zh-CN" sz="3600" b="1">
              <a:solidFill>
                <a:srgbClr val="4B7FB1"/>
              </a:solidFill>
            </a:endParaRPr>
          </a:p>
        </p:txBody>
      </p:sp>
      <p:cxnSp>
        <p:nvCxnSpPr>
          <p:cNvPr id="13" name="直接连接符 12"/>
          <p:cNvCxnSpPr/>
          <p:nvPr/>
        </p:nvCxnSpPr>
        <p:spPr>
          <a:xfrm>
            <a:off x="5683170" y="5047031"/>
            <a:ext cx="825660" cy="0"/>
          </a:xfrm>
          <a:prstGeom prst="line">
            <a:avLst/>
          </a:prstGeom>
          <a:ln w="15875">
            <a:solidFill>
              <a:srgbClr val="4B7FB1"/>
            </a:solidFill>
            <a:prstDash val="solid"/>
          </a:ln>
        </p:spPr>
        <p:style>
          <a:lnRef idx="1">
            <a:schemeClr val="accent1"/>
          </a:lnRef>
          <a:fillRef idx="0">
            <a:schemeClr val="accent1"/>
          </a:fillRef>
          <a:effectRef idx="0">
            <a:schemeClr val="accent1"/>
          </a:effectRef>
          <a:fontRef idx="minor">
            <a:schemeClr val="tx1"/>
          </a:fontRef>
        </p:style>
      </p:cxnSp>
      <p:sp>
        <p:nvSpPr>
          <p:cNvPr id="7" name="Freeform 146"/>
          <p:cNvSpPr>
            <a:spLocks noChangeArrowheads="1"/>
          </p:cNvSpPr>
          <p:nvPr/>
        </p:nvSpPr>
        <p:spPr bwMode="auto">
          <a:xfrm>
            <a:off x="5791200" y="3380076"/>
            <a:ext cx="609600" cy="844410"/>
          </a:xfrm>
          <a:custGeom>
            <a:avLst/>
            <a:gdLst>
              <a:gd name="T0" fmla="*/ 381830 w 356"/>
              <a:gd name="T1" fmla="*/ 64394 h 497"/>
              <a:gd name="T2" fmla="*/ 381830 w 356"/>
              <a:gd name="T3" fmla="*/ 64394 h 497"/>
              <a:gd name="T4" fmla="*/ 339804 w 356"/>
              <a:gd name="T5" fmla="*/ 147869 h 497"/>
              <a:gd name="T6" fmla="*/ 85251 w 356"/>
              <a:gd name="T7" fmla="*/ 147869 h 497"/>
              <a:gd name="T8" fmla="*/ 43226 w 356"/>
              <a:gd name="T9" fmla="*/ 64394 h 497"/>
              <a:gd name="T10" fmla="*/ 0 w 356"/>
              <a:gd name="T11" fmla="*/ 106132 h 497"/>
              <a:gd name="T12" fmla="*/ 0 w 356"/>
              <a:gd name="T13" fmla="*/ 549737 h 497"/>
              <a:gd name="T14" fmla="*/ 43226 w 356"/>
              <a:gd name="T15" fmla="*/ 591475 h 497"/>
              <a:gd name="T16" fmla="*/ 381830 w 356"/>
              <a:gd name="T17" fmla="*/ 591475 h 497"/>
              <a:gd name="T18" fmla="*/ 426256 w 356"/>
              <a:gd name="T19" fmla="*/ 549737 h 497"/>
              <a:gd name="T20" fmla="*/ 426256 w 356"/>
              <a:gd name="T21" fmla="*/ 106132 h 497"/>
              <a:gd name="T22" fmla="*/ 381830 w 356"/>
              <a:gd name="T23" fmla="*/ 64394 h 497"/>
              <a:gd name="T24" fmla="*/ 318191 w 356"/>
              <a:gd name="T25" fmla="*/ 116864 h 497"/>
              <a:gd name="T26" fmla="*/ 318191 w 356"/>
              <a:gd name="T27" fmla="*/ 116864 h 497"/>
              <a:gd name="T28" fmla="*/ 350611 w 356"/>
              <a:gd name="T29" fmla="*/ 64394 h 497"/>
              <a:gd name="T30" fmla="*/ 276166 w 356"/>
              <a:gd name="T31" fmla="*/ 64394 h 497"/>
              <a:gd name="T32" fmla="*/ 254553 w 356"/>
              <a:gd name="T33" fmla="*/ 0 h 497"/>
              <a:gd name="T34" fmla="*/ 159696 w 356"/>
              <a:gd name="T35" fmla="*/ 0 h 497"/>
              <a:gd name="T36" fmla="*/ 138083 w 356"/>
              <a:gd name="T37" fmla="*/ 64394 h 497"/>
              <a:gd name="T38" fmla="*/ 73244 w 356"/>
              <a:gd name="T39" fmla="*/ 64394 h 497"/>
              <a:gd name="T40" fmla="*/ 106864 w 356"/>
              <a:gd name="T41" fmla="*/ 116864 h 497"/>
              <a:gd name="T42" fmla="*/ 318191 w 356"/>
              <a:gd name="T43" fmla="*/ 116864 h 49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56" h="497">
                <a:moveTo>
                  <a:pt x="318" y="54"/>
                </a:moveTo>
                <a:lnTo>
                  <a:pt x="318" y="54"/>
                </a:lnTo>
                <a:cubicBezTo>
                  <a:pt x="283" y="124"/>
                  <a:pt x="283" y="124"/>
                  <a:pt x="283" y="124"/>
                </a:cubicBezTo>
                <a:cubicBezTo>
                  <a:pt x="71" y="124"/>
                  <a:pt x="71" y="124"/>
                  <a:pt x="71" y="124"/>
                </a:cubicBezTo>
                <a:cubicBezTo>
                  <a:pt x="36" y="54"/>
                  <a:pt x="36" y="54"/>
                  <a:pt x="36" y="54"/>
                </a:cubicBezTo>
                <a:cubicBezTo>
                  <a:pt x="17" y="54"/>
                  <a:pt x="0" y="71"/>
                  <a:pt x="0" y="89"/>
                </a:cubicBezTo>
                <a:cubicBezTo>
                  <a:pt x="0" y="461"/>
                  <a:pt x="0" y="461"/>
                  <a:pt x="0" y="461"/>
                </a:cubicBezTo>
                <a:cubicBezTo>
                  <a:pt x="0" y="487"/>
                  <a:pt x="17" y="496"/>
                  <a:pt x="36" y="496"/>
                </a:cubicBezTo>
                <a:cubicBezTo>
                  <a:pt x="318" y="496"/>
                  <a:pt x="318" y="496"/>
                  <a:pt x="318" y="496"/>
                </a:cubicBezTo>
                <a:cubicBezTo>
                  <a:pt x="336" y="496"/>
                  <a:pt x="355" y="487"/>
                  <a:pt x="355" y="461"/>
                </a:cubicBezTo>
                <a:cubicBezTo>
                  <a:pt x="355" y="89"/>
                  <a:pt x="355" y="89"/>
                  <a:pt x="355" y="89"/>
                </a:cubicBezTo>
                <a:cubicBezTo>
                  <a:pt x="355" y="71"/>
                  <a:pt x="336" y="54"/>
                  <a:pt x="318" y="54"/>
                </a:cubicBezTo>
                <a:close/>
                <a:moveTo>
                  <a:pt x="265" y="98"/>
                </a:moveTo>
                <a:lnTo>
                  <a:pt x="265" y="98"/>
                </a:lnTo>
                <a:cubicBezTo>
                  <a:pt x="292" y="54"/>
                  <a:pt x="292" y="54"/>
                  <a:pt x="292" y="54"/>
                </a:cubicBezTo>
                <a:cubicBezTo>
                  <a:pt x="230" y="54"/>
                  <a:pt x="230" y="54"/>
                  <a:pt x="230" y="54"/>
                </a:cubicBezTo>
                <a:cubicBezTo>
                  <a:pt x="212" y="0"/>
                  <a:pt x="212" y="0"/>
                  <a:pt x="212" y="0"/>
                </a:cubicBezTo>
                <a:cubicBezTo>
                  <a:pt x="133" y="0"/>
                  <a:pt x="133" y="0"/>
                  <a:pt x="133" y="0"/>
                </a:cubicBezTo>
                <a:cubicBezTo>
                  <a:pt x="115" y="54"/>
                  <a:pt x="115" y="54"/>
                  <a:pt x="115" y="54"/>
                </a:cubicBezTo>
                <a:cubicBezTo>
                  <a:pt x="61" y="54"/>
                  <a:pt x="61" y="54"/>
                  <a:pt x="61" y="54"/>
                </a:cubicBezTo>
                <a:cubicBezTo>
                  <a:pt x="89" y="98"/>
                  <a:pt x="89" y="98"/>
                  <a:pt x="89" y="98"/>
                </a:cubicBezTo>
                <a:lnTo>
                  <a:pt x="265" y="98"/>
                </a:lnTo>
                <a:close/>
              </a:path>
            </a:pathLst>
          </a:custGeom>
          <a:solidFill>
            <a:srgbClr val="4B7FB1"/>
          </a:solidFill>
          <a:ln>
            <a:noFill/>
          </a:ln>
          <a:effectLst/>
        </p:spPr>
        <p:txBody>
          <a:bodyPr wrap="none" lIns="45712" tIns="22856" rIns="45712" bIns="22856" anchor="ctr"/>
          <a:lstStyle/>
          <a:p>
            <a:pPr marL="0" marR="0" lvl="0" indent="0" defTabSz="457200" eaLnBrk="1" fontAlgn="auto" latinLnBrk="0" hangingPunct="1">
              <a:lnSpc>
                <a:spcPct val="120000"/>
              </a:lnSpc>
              <a:buClrTx/>
              <a:buSzTx/>
              <a:buFontTx/>
              <a:buNone/>
              <a:defRPr/>
            </a:pPr>
            <a:endParaRPr kumimoji="0" lang="zh-CN" altLang="en-US" sz="900" b="0" i="0" u="none" strike="noStrike" kern="0" cap="none" spc="0" normalizeH="0" baseline="0" noProof="0">
              <a:ln>
                <a:noFill/>
              </a:ln>
              <a:solidFill>
                <a:srgbClr val="4B7FB1"/>
              </a:solidFill>
              <a:effectLst/>
              <a:uLnTx/>
              <a:uFillTx/>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238656"/>
            <a:ext cx="3044147" cy="568740"/>
            <a:chOff x="1" y="238656"/>
            <a:chExt cx="2139695" cy="568740"/>
          </a:xfrm>
          <a:solidFill>
            <a:srgbClr val="4B7FB1"/>
          </a:solidFill>
        </p:grpSpPr>
        <p:sp>
          <p:nvSpPr>
            <p:cNvPr id="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167598" y="292194"/>
            <a:ext cx="2876550" cy="460375"/>
          </a:xfrm>
          <a:prstGeom prst="rect">
            <a:avLst/>
          </a:prstGeom>
          <a:noFill/>
        </p:spPr>
        <p:txBody>
          <a:bodyPr wrap="square" rtlCol="0">
            <a:spAutoFit/>
          </a:bodyPr>
          <a:lstStyle/>
          <a:p>
            <a:pPr algn="ctr"/>
            <a:r>
              <a:rPr lang="en-US" altLang="zh-CN" sz="2400" b="1" dirty="0">
                <a:solidFill>
                  <a:schemeClr val="bg1"/>
                </a:solidFill>
              </a:rPr>
              <a:t>node2vec</a:t>
            </a:r>
            <a:endParaRPr lang="en-US" altLang="zh-CN" sz="2400" b="1" dirty="0">
              <a:solidFill>
                <a:schemeClr val="bg1"/>
              </a:solidFill>
            </a:endParaRPr>
          </a:p>
        </p:txBody>
      </p:sp>
      <p:sp>
        <p:nvSpPr>
          <p:cNvPr id="6" name="文本框 5"/>
          <p:cNvSpPr txBox="1"/>
          <p:nvPr/>
        </p:nvSpPr>
        <p:spPr>
          <a:xfrm>
            <a:off x="523875" y="905510"/>
            <a:ext cx="11336020" cy="3830955"/>
          </a:xfrm>
          <a:prstGeom prst="rect">
            <a:avLst/>
          </a:prstGeom>
          <a:noFill/>
        </p:spPr>
        <p:txBody>
          <a:bodyPr wrap="square" rtlCol="0" anchor="t">
            <a:spAutoFit/>
          </a:bodyPr>
          <a:p>
            <a:pPr fontAlgn="auto">
              <a:lnSpc>
                <a:spcPct val="150000"/>
              </a:lnSpc>
            </a:pPr>
            <a:r>
              <a:rPr lang="en-US" altLang="zh-CN"/>
              <a:t>        </a:t>
            </a:r>
            <a:r>
              <a:rPr lang="zh-CN" altLang="en-US"/>
              <a:t>在这篇论文中作者提出了一个半监督学习算法——Node2Vec，采用了有偏的随机游走算法并结合 Skip-gram 算法学习 Network Embedding，Node2Vec 可以通过参数设置来控制搜索策略，从而有效的平衡了 Embedding 的同质性和结构有效性。</a:t>
            </a:r>
            <a:endParaRPr lang="zh-CN" altLang="en-US"/>
          </a:p>
          <a:p>
            <a:pPr fontAlgn="auto">
              <a:lnSpc>
                <a:spcPct val="150000"/>
              </a:lnSpc>
            </a:pPr>
            <a:r>
              <a:rPr lang="zh-CN" altLang="en-US"/>
              <a:t>       由于网络是非线形的，所以我们需要一个策略来为 Skip-gram 提供一个线形的输入。一种常见的策略是通过游走的方式来对于给定源节点 u 的不同邻域进行采样，邻域  不仅限与邻近的节点，而是与采样策略 S 有关。</a:t>
            </a:r>
            <a:endParaRPr lang="zh-CN" altLang="en-US"/>
          </a:p>
          <a:p>
            <a:pPr fontAlgn="auto">
              <a:lnSpc>
                <a:spcPct val="150000"/>
              </a:lnSpc>
            </a:pPr>
            <a:r>
              <a:rPr lang="zh-CN" altLang="en-US"/>
              <a:t>      </a:t>
            </a:r>
            <a:endParaRPr lang="zh-CN" altLang="en-US"/>
          </a:p>
          <a:p>
            <a:pPr fontAlgn="auto">
              <a:lnSpc>
                <a:spcPct val="150000"/>
              </a:lnSpc>
            </a:pPr>
            <a:r>
              <a:rPr lang="zh-CN" altLang="en-US"/>
              <a:t>在评价网络节点的相似性我们有同质性和结构等价性两个概念。</a:t>
            </a:r>
            <a:endParaRPr lang="zh-CN" altLang="en-US"/>
          </a:p>
          <a:p>
            <a:pPr fontAlgn="auto">
              <a:lnSpc>
                <a:spcPct val="150000"/>
              </a:lnSpc>
            </a:pPr>
            <a:r>
              <a:rPr lang="zh-CN" altLang="en-US"/>
              <a:t>        同质性是指同属于一个集群的两个节点更加相似，如下图的节点 S1 和节点 u；</a:t>
            </a:r>
            <a:endParaRPr lang="zh-CN" altLang="en-US"/>
          </a:p>
          <a:p>
            <a:pPr fontAlgn="auto">
              <a:lnSpc>
                <a:spcPct val="150000"/>
              </a:lnSpc>
            </a:pPr>
            <a:r>
              <a:rPr lang="zh-CN" altLang="en-US"/>
              <a:t>       结构等价性是指两个具有相似结构的节点更加相似，如下图的节点 S6 和节点 u。</a:t>
            </a:r>
            <a:endParaRPr lang="zh-CN" altLang="en-US"/>
          </a:p>
        </p:txBody>
      </p:sp>
      <p:pic>
        <p:nvPicPr>
          <p:cNvPr id="7" name="图片 6"/>
          <p:cNvPicPr>
            <a:picLocks noChangeAspect="1"/>
          </p:cNvPicPr>
          <p:nvPr/>
        </p:nvPicPr>
        <p:blipFill>
          <a:blip r:embed="rId3"/>
          <a:stretch>
            <a:fillRect/>
          </a:stretch>
        </p:blipFill>
        <p:spPr>
          <a:xfrm>
            <a:off x="2278380" y="4736465"/>
            <a:ext cx="6165215" cy="195961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238656"/>
            <a:ext cx="3044147" cy="568740"/>
            <a:chOff x="1" y="238656"/>
            <a:chExt cx="2139695" cy="568740"/>
          </a:xfrm>
          <a:solidFill>
            <a:srgbClr val="4B7FB1"/>
          </a:solidFill>
        </p:grpSpPr>
        <p:sp>
          <p:nvSpPr>
            <p:cNvPr id="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167598" y="292194"/>
            <a:ext cx="2876550" cy="460375"/>
          </a:xfrm>
          <a:prstGeom prst="rect">
            <a:avLst/>
          </a:prstGeom>
          <a:noFill/>
        </p:spPr>
        <p:txBody>
          <a:bodyPr wrap="square" rtlCol="0">
            <a:spAutoFit/>
          </a:bodyPr>
          <a:lstStyle/>
          <a:p>
            <a:pPr algn="ctr"/>
            <a:r>
              <a:rPr lang="zh-CN" altLang="en-US" sz="2400" b="1" dirty="0">
                <a:solidFill>
                  <a:schemeClr val="bg1"/>
                </a:solidFill>
              </a:rPr>
              <a:t>有偏随机游走</a:t>
            </a:r>
            <a:endParaRPr lang="zh-CN" altLang="en-US" sz="2400" b="1" dirty="0">
              <a:solidFill>
                <a:schemeClr val="bg1"/>
              </a:solidFill>
            </a:endParaRPr>
          </a:p>
        </p:txBody>
      </p:sp>
      <p:sp>
        <p:nvSpPr>
          <p:cNvPr id="6" name="文本框 5"/>
          <p:cNvSpPr txBox="1"/>
          <p:nvPr/>
        </p:nvSpPr>
        <p:spPr>
          <a:xfrm>
            <a:off x="806450" y="982980"/>
            <a:ext cx="11073130" cy="5354320"/>
          </a:xfrm>
          <a:prstGeom prst="rect">
            <a:avLst/>
          </a:prstGeom>
          <a:noFill/>
        </p:spPr>
        <p:txBody>
          <a:bodyPr wrap="square" rtlCol="0" anchor="t">
            <a:spAutoFit/>
          </a:bodyPr>
          <a:p>
            <a:r>
              <a:rPr lang="zh-CN" altLang="en-US"/>
              <a:t>随机游走的公式：</a:t>
            </a:r>
            <a:endParaRPr lang="zh-CN" altLang="en-US"/>
          </a:p>
          <a:p>
            <a:endParaRPr lang="zh-CN" altLang="en-US"/>
          </a:p>
          <a:p>
            <a:endParaRPr lang="zh-CN" altLang="en-US"/>
          </a:p>
          <a:p>
            <a:endParaRPr lang="zh-CN" altLang="en-US"/>
          </a:p>
          <a:p>
            <a:endParaRPr lang="zh-CN" altLang="en-US"/>
          </a:p>
          <a:p>
            <a:r>
              <a:rPr lang="zh-CN" altLang="en-US"/>
              <a:t>另外这里有偏的随机游走策略应该是统筹 BFS 和 DFS 的，以平衡同质性和结构等价性。</a:t>
            </a:r>
            <a:endParaRPr lang="zh-CN" altLang="en-US"/>
          </a:p>
          <a:p>
            <a:endParaRPr lang="zh-CN" altLang="en-US"/>
          </a:p>
          <a:p>
            <a:r>
              <a:rPr lang="zh-CN" altLang="en-US"/>
              <a:t>所以我们定义了一个非标准的转移概率 </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r>
              <a:rPr lang="zh-CN" altLang="en-US"/>
              <a:t>                                                       表示节点 t 和节点 x 之间的最短路径</a:t>
            </a:r>
            <a:endParaRPr lang="zh-CN" altLang="en-US"/>
          </a:p>
        </p:txBody>
      </p:sp>
      <p:pic>
        <p:nvPicPr>
          <p:cNvPr id="8" name="图片 7"/>
          <p:cNvPicPr>
            <a:picLocks noChangeAspect="1"/>
          </p:cNvPicPr>
          <p:nvPr/>
        </p:nvPicPr>
        <p:blipFill>
          <a:blip r:embed="rId3"/>
          <a:stretch>
            <a:fillRect/>
          </a:stretch>
        </p:blipFill>
        <p:spPr>
          <a:xfrm>
            <a:off x="1326515" y="1458595"/>
            <a:ext cx="4137660" cy="777240"/>
          </a:xfrm>
          <a:prstGeom prst="rect">
            <a:avLst/>
          </a:prstGeom>
        </p:spPr>
      </p:pic>
      <p:cxnSp>
        <p:nvCxnSpPr>
          <p:cNvPr id="9" name="直接箭头连接符 8"/>
          <p:cNvCxnSpPr/>
          <p:nvPr/>
        </p:nvCxnSpPr>
        <p:spPr>
          <a:xfrm flipV="1">
            <a:off x="3858260" y="889000"/>
            <a:ext cx="544195" cy="6146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402455" y="520700"/>
            <a:ext cx="2842260" cy="368300"/>
          </a:xfrm>
          <a:prstGeom prst="rect">
            <a:avLst/>
          </a:prstGeom>
          <a:noFill/>
        </p:spPr>
        <p:txBody>
          <a:bodyPr wrap="square" rtlCol="0" anchor="t">
            <a:spAutoFit/>
          </a:bodyPr>
          <a:p>
            <a:r>
              <a:rPr lang="zh-CN" altLang="en-US"/>
              <a:t>表示节点之间的转移概率</a:t>
            </a:r>
            <a:endParaRPr lang="zh-CN" altLang="en-US"/>
          </a:p>
        </p:txBody>
      </p:sp>
      <p:cxnSp>
        <p:nvCxnSpPr>
          <p:cNvPr id="11" name="直接箭头连接符 10"/>
          <p:cNvCxnSpPr/>
          <p:nvPr/>
        </p:nvCxnSpPr>
        <p:spPr>
          <a:xfrm>
            <a:off x="3868420" y="1816100"/>
            <a:ext cx="1985010" cy="1612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5914390" y="1816100"/>
            <a:ext cx="2540000" cy="368300"/>
          </a:xfrm>
          <a:prstGeom prst="rect">
            <a:avLst/>
          </a:prstGeom>
          <a:noFill/>
        </p:spPr>
        <p:txBody>
          <a:bodyPr wrap="square" rtlCol="0" anchor="t">
            <a:spAutoFit/>
          </a:bodyPr>
          <a:p>
            <a:r>
              <a:rPr lang="zh-CN" altLang="en-US"/>
              <a:t>为常数</a:t>
            </a:r>
            <a:endParaRPr lang="zh-CN" altLang="en-US"/>
          </a:p>
        </p:txBody>
      </p:sp>
      <p:pic>
        <p:nvPicPr>
          <p:cNvPr id="13" name="图片 12"/>
          <p:cNvPicPr>
            <a:picLocks noChangeAspect="1"/>
          </p:cNvPicPr>
          <p:nvPr/>
        </p:nvPicPr>
        <p:blipFill>
          <a:blip r:embed="rId4"/>
          <a:stretch>
            <a:fillRect/>
          </a:stretch>
        </p:blipFill>
        <p:spPr>
          <a:xfrm>
            <a:off x="1838960" y="3480435"/>
            <a:ext cx="2654935" cy="501015"/>
          </a:xfrm>
          <a:prstGeom prst="rect">
            <a:avLst/>
          </a:prstGeom>
        </p:spPr>
      </p:pic>
      <p:pic>
        <p:nvPicPr>
          <p:cNvPr id="14" name="图片 13"/>
          <p:cNvPicPr>
            <a:picLocks noChangeAspect="1"/>
          </p:cNvPicPr>
          <p:nvPr/>
        </p:nvPicPr>
        <p:blipFill>
          <a:blip r:embed="rId5"/>
          <a:stretch>
            <a:fillRect/>
          </a:stretch>
        </p:blipFill>
        <p:spPr>
          <a:xfrm>
            <a:off x="1838960" y="4194810"/>
            <a:ext cx="2857500" cy="1531620"/>
          </a:xfrm>
          <a:prstGeom prst="rect">
            <a:avLst/>
          </a:prstGeom>
        </p:spPr>
      </p:pic>
      <p:cxnSp>
        <p:nvCxnSpPr>
          <p:cNvPr id="15" name="直接箭头连接符 14"/>
          <p:cNvCxnSpPr/>
          <p:nvPr/>
        </p:nvCxnSpPr>
        <p:spPr>
          <a:xfrm>
            <a:off x="4120515" y="4707890"/>
            <a:ext cx="1339850" cy="9671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6"/>
          <a:stretch>
            <a:fillRect/>
          </a:stretch>
        </p:blipFill>
        <p:spPr>
          <a:xfrm>
            <a:off x="7346950" y="2867660"/>
            <a:ext cx="4168140" cy="295656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238656"/>
            <a:ext cx="3044147" cy="568740"/>
            <a:chOff x="1" y="238656"/>
            <a:chExt cx="2139695" cy="568740"/>
          </a:xfrm>
          <a:solidFill>
            <a:srgbClr val="4B7FB1"/>
          </a:solidFill>
        </p:grpSpPr>
        <p:sp>
          <p:nvSpPr>
            <p:cNvPr id="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167598" y="292194"/>
            <a:ext cx="2876550" cy="460375"/>
          </a:xfrm>
          <a:prstGeom prst="rect">
            <a:avLst/>
          </a:prstGeom>
          <a:noFill/>
        </p:spPr>
        <p:txBody>
          <a:bodyPr wrap="square" rtlCol="0">
            <a:spAutoFit/>
          </a:bodyPr>
          <a:lstStyle/>
          <a:p>
            <a:pPr algn="ctr"/>
            <a:r>
              <a:rPr lang="zh-CN" altLang="en-US" sz="2400" b="1" dirty="0">
                <a:solidFill>
                  <a:schemeClr val="bg1"/>
                </a:solidFill>
              </a:rPr>
              <a:t>总结</a:t>
            </a:r>
            <a:endParaRPr lang="zh-CN" altLang="en-US" sz="2400" b="1" dirty="0">
              <a:solidFill>
                <a:schemeClr val="bg1"/>
              </a:solidFill>
            </a:endParaRPr>
          </a:p>
        </p:txBody>
      </p:sp>
      <p:sp>
        <p:nvSpPr>
          <p:cNvPr id="6" name="文本框 5"/>
          <p:cNvSpPr txBox="1"/>
          <p:nvPr/>
        </p:nvSpPr>
        <p:spPr>
          <a:xfrm>
            <a:off x="608965" y="1014095"/>
            <a:ext cx="10236835" cy="3830955"/>
          </a:xfrm>
          <a:prstGeom prst="rect">
            <a:avLst/>
          </a:prstGeom>
          <a:noFill/>
        </p:spPr>
        <p:txBody>
          <a:bodyPr wrap="square" rtlCol="0" anchor="t">
            <a:spAutoFit/>
          </a:bodyPr>
          <a:p>
            <a:pPr fontAlgn="auto">
              <a:lnSpc>
                <a:spcPct val="150000"/>
              </a:lnSpc>
            </a:pPr>
            <a:r>
              <a:rPr lang="zh-CN" altLang="en-US"/>
              <a:t>一句话总结：</a:t>
            </a:r>
            <a:endParaRPr lang="zh-CN" altLang="en-US"/>
          </a:p>
          <a:p>
            <a:pPr fontAlgn="auto">
              <a:lnSpc>
                <a:spcPct val="150000"/>
              </a:lnSpc>
            </a:pPr>
            <a:r>
              <a:rPr lang="zh-CN" altLang="en-US"/>
              <a:t>       Node2Vec 是一个新的 NetWork Embedding 算法，其综合 BFS 和 DFS 优缺点，提出了有偏的随机游走算法，最终的实验表明其具有良好的性能和可伸缩性。</a:t>
            </a:r>
            <a:endParaRPr lang="zh-CN" altLang="en-US"/>
          </a:p>
          <a:p>
            <a:pPr fontAlgn="auto">
              <a:lnSpc>
                <a:spcPct val="150000"/>
              </a:lnSpc>
            </a:pPr>
            <a:endParaRPr lang="zh-CN" altLang="en-US"/>
          </a:p>
          <a:p>
            <a:pPr fontAlgn="auto">
              <a:lnSpc>
                <a:spcPct val="150000"/>
              </a:lnSpc>
            </a:pPr>
            <a:r>
              <a:rPr lang="zh-CN" altLang="en-US"/>
              <a:t>从这篇文章中我们可以学到：</a:t>
            </a:r>
            <a:endParaRPr lang="zh-CN" altLang="en-US"/>
          </a:p>
          <a:p>
            <a:pPr fontAlgn="auto">
              <a:lnSpc>
                <a:spcPct val="150000"/>
              </a:lnSpc>
            </a:pPr>
            <a:r>
              <a:rPr lang="zh-CN" altLang="en-US"/>
              <a:t>       一种新的 Network Embedding 算法——Node2Vec；</a:t>
            </a:r>
            <a:endParaRPr lang="zh-CN" altLang="en-US"/>
          </a:p>
          <a:p>
            <a:pPr fontAlgn="auto">
              <a:lnSpc>
                <a:spcPct val="150000"/>
              </a:lnSpc>
            </a:pPr>
            <a:r>
              <a:rPr lang="zh-CN" altLang="en-US"/>
              <a:t>      有偏的随机游走算法；</a:t>
            </a:r>
            <a:endParaRPr lang="zh-CN" altLang="en-US"/>
          </a:p>
          <a:p>
            <a:pPr fontAlgn="auto">
              <a:lnSpc>
                <a:spcPct val="150000"/>
              </a:lnSpc>
            </a:pPr>
            <a:r>
              <a:rPr lang="zh-CN" altLang="en-US"/>
              <a:t>      BFS 和 DFS 采样方法带来的结构性和同质性；</a:t>
            </a:r>
            <a:endParaRPr lang="zh-CN" altLang="en-US"/>
          </a:p>
          <a:p>
            <a:pPr fontAlgn="auto">
              <a:lnSpc>
                <a:spcPct val="150000"/>
              </a:lnSpc>
            </a:pPr>
            <a:r>
              <a:rPr lang="zh-CN" altLang="en-US"/>
              <a:t>      一种边预测的判定条件。</a:t>
            </a:r>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stretch>
            <a:fillRect/>
          </a:stretch>
        </p:blipFill>
        <p:spPr>
          <a:xfrm>
            <a:off x="0" y="0"/>
            <a:ext cx="12192000" cy="6858000"/>
          </a:xfrm>
          <a:prstGeom prst="rect">
            <a:avLst/>
          </a:prstGeom>
        </p:spPr>
      </p:pic>
      <p:sp>
        <p:nvSpPr>
          <p:cNvPr id="8" name="文本框 7"/>
          <p:cNvSpPr txBox="1"/>
          <p:nvPr/>
        </p:nvSpPr>
        <p:spPr>
          <a:xfrm>
            <a:off x="4228618" y="4258690"/>
            <a:ext cx="3734764" cy="755650"/>
          </a:xfrm>
          <a:prstGeom prst="rect">
            <a:avLst/>
          </a:prstGeom>
          <a:noFill/>
        </p:spPr>
        <p:txBody>
          <a:bodyPr wrap="square" rtlCol="0">
            <a:spAutoFit/>
          </a:bodyPr>
          <a:lstStyle/>
          <a:p>
            <a:pPr algn="ctr">
              <a:lnSpc>
                <a:spcPct val="120000"/>
              </a:lnSpc>
            </a:pPr>
            <a:r>
              <a:rPr lang="en-US" altLang="zh-CN" sz="3600" b="1">
                <a:solidFill>
                  <a:srgbClr val="4B7FB1"/>
                </a:solidFill>
              </a:rPr>
              <a:t>SDNE</a:t>
            </a:r>
            <a:endParaRPr lang="en-US" altLang="zh-CN" sz="3600" b="1">
              <a:solidFill>
                <a:srgbClr val="4B7FB1"/>
              </a:solidFill>
            </a:endParaRPr>
          </a:p>
        </p:txBody>
      </p:sp>
      <p:cxnSp>
        <p:nvCxnSpPr>
          <p:cNvPr id="13" name="直接连接符 12"/>
          <p:cNvCxnSpPr/>
          <p:nvPr/>
        </p:nvCxnSpPr>
        <p:spPr>
          <a:xfrm>
            <a:off x="5683170" y="5047031"/>
            <a:ext cx="825660" cy="0"/>
          </a:xfrm>
          <a:prstGeom prst="line">
            <a:avLst/>
          </a:prstGeom>
          <a:ln w="15875">
            <a:solidFill>
              <a:srgbClr val="4B7FB1"/>
            </a:solidFill>
            <a:prstDash val="solid"/>
          </a:ln>
        </p:spPr>
        <p:style>
          <a:lnRef idx="1">
            <a:schemeClr val="accent1"/>
          </a:lnRef>
          <a:fillRef idx="0">
            <a:schemeClr val="accent1"/>
          </a:fillRef>
          <a:effectRef idx="0">
            <a:schemeClr val="accent1"/>
          </a:effectRef>
          <a:fontRef idx="minor">
            <a:schemeClr val="tx1"/>
          </a:fontRef>
        </p:style>
      </p:cxnSp>
      <p:sp>
        <p:nvSpPr>
          <p:cNvPr id="7" name="Freeform 1"/>
          <p:cNvSpPr>
            <a:spLocks noChangeArrowheads="1"/>
          </p:cNvSpPr>
          <p:nvPr/>
        </p:nvSpPr>
        <p:spPr bwMode="auto">
          <a:xfrm>
            <a:off x="5634037" y="3472856"/>
            <a:ext cx="923926" cy="742440"/>
          </a:xfrm>
          <a:custGeom>
            <a:avLst/>
            <a:gdLst>
              <a:gd name="T0" fmla="*/ 479214 w 444"/>
              <a:gd name="T1" fmla="*/ 43237 h 356"/>
              <a:gd name="T2" fmla="*/ 479214 w 444"/>
              <a:gd name="T3" fmla="*/ 43237 h 356"/>
              <a:gd name="T4" fmla="*/ 297857 w 444"/>
              <a:gd name="T5" fmla="*/ 43237 h 356"/>
              <a:gd name="T6" fmla="*/ 265429 w 444"/>
              <a:gd name="T7" fmla="*/ 74464 h 356"/>
              <a:gd name="T8" fmla="*/ 234202 w 444"/>
              <a:gd name="T9" fmla="*/ 43237 h 356"/>
              <a:gd name="T10" fmla="*/ 54047 w 444"/>
              <a:gd name="T11" fmla="*/ 43237 h 356"/>
              <a:gd name="T12" fmla="*/ 54047 w 444"/>
              <a:gd name="T13" fmla="*/ 223391 h 356"/>
              <a:gd name="T14" fmla="*/ 265429 w 444"/>
              <a:gd name="T15" fmla="*/ 426364 h 356"/>
              <a:gd name="T16" fmla="*/ 479214 w 444"/>
              <a:gd name="T17" fmla="*/ 223391 h 356"/>
              <a:gd name="T18" fmla="*/ 479214 w 444"/>
              <a:gd name="T19" fmla="*/ 43237 h 3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4" h="356">
                <a:moveTo>
                  <a:pt x="399" y="36"/>
                </a:moveTo>
                <a:lnTo>
                  <a:pt x="399" y="36"/>
                </a:lnTo>
                <a:cubicBezTo>
                  <a:pt x="355" y="0"/>
                  <a:pt x="293" y="0"/>
                  <a:pt x="248" y="36"/>
                </a:cubicBezTo>
                <a:cubicBezTo>
                  <a:pt x="221" y="62"/>
                  <a:pt x="221" y="62"/>
                  <a:pt x="221" y="62"/>
                </a:cubicBezTo>
                <a:cubicBezTo>
                  <a:pt x="195" y="36"/>
                  <a:pt x="195" y="36"/>
                  <a:pt x="195" y="36"/>
                </a:cubicBezTo>
                <a:cubicBezTo>
                  <a:pt x="151" y="0"/>
                  <a:pt x="89" y="0"/>
                  <a:pt x="45" y="36"/>
                </a:cubicBezTo>
                <a:cubicBezTo>
                  <a:pt x="0" y="80"/>
                  <a:pt x="0" y="151"/>
                  <a:pt x="45" y="186"/>
                </a:cubicBezTo>
                <a:cubicBezTo>
                  <a:pt x="221" y="355"/>
                  <a:pt x="221" y="355"/>
                  <a:pt x="221" y="355"/>
                </a:cubicBezTo>
                <a:cubicBezTo>
                  <a:pt x="399" y="186"/>
                  <a:pt x="399" y="186"/>
                  <a:pt x="399" y="186"/>
                </a:cubicBezTo>
                <a:cubicBezTo>
                  <a:pt x="443" y="151"/>
                  <a:pt x="443" y="80"/>
                  <a:pt x="399" y="36"/>
                </a:cubicBezTo>
              </a:path>
            </a:pathLst>
          </a:custGeom>
          <a:solidFill>
            <a:srgbClr val="4B7FB1"/>
          </a:solidFill>
          <a:ln>
            <a:noFill/>
          </a:ln>
          <a:effectLst/>
        </p:spPr>
        <p:txBody>
          <a:bodyPr wrap="none" lIns="45712" tIns="22856" rIns="45712" bIns="22856" anchor="ctr"/>
          <a:lstStyle/>
          <a:p>
            <a:pPr marL="0" marR="0" lvl="0" indent="0" defTabSz="457200" eaLnBrk="1" fontAlgn="auto" latinLnBrk="0" hangingPunct="1">
              <a:lnSpc>
                <a:spcPct val="120000"/>
              </a:lnSpc>
              <a:buClrTx/>
              <a:buSzTx/>
              <a:buFontTx/>
              <a:buNone/>
              <a:defRPr/>
            </a:pPr>
            <a:endParaRPr kumimoji="0" lang="zh-CN" altLang="en-US" sz="900" b="0" i="0" u="none" strike="noStrike" kern="0" cap="none" spc="0" normalizeH="0" baseline="0" noProof="0">
              <a:ln>
                <a:noFill/>
              </a:ln>
              <a:solidFill>
                <a:srgbClr val="4B7FB1"/>
              </a:solidFill>
              <a:effectLst/>
              <a:uLnTx/>
              <a:uFillTx/>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238656"/>
            <a:ext cx="3044147" cy="568740"/>
            <a:chOff x="1" y="238656"/>
            <a:chExt cx="2139695" cy="568740"/>
          </a:xfrm>
          <a:solidFill>
            <a:srgbClr val="4B7FB1"/>
          </a:solidFill>
        </p:grpSpPr>
        <p:sp>
          <p:nvSpPr>
            <p:cNvPr id="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167598" y="292194"/>
            <a:ext cx="2876550" cy="460375"/>
          </a:xfrm>
          <a:prstGeom prst="rect">
            <a:avLst/>
          </a:prstGeom>
          <a:noFill/>
        </p:spPr>
        <p:txBody>
          <a:bodyPr wrap="square" rtlCol="0">
            <a:spAutoFit/>
          </a:bodyPr>
          <a:lstStyle/>
          <a:p>
            <a:pPr algn="ctr"/>
            <a:r>
              <a:rPr lang="en-US" altLang="zh-CN" sz="2400" b="1" dirty="0">
                <a:solidFill>
                  <a:schemeClr val="bg1"/>
                </a:solidFill>
              </a:rPr>
              <a:t>SDNE</a:t>
            </a:r>
            <a:endParaRPr lang="en-US" altLang="zh-CN" sz="2400" b="1" dirty="0">
              <a:solidFill>
                <a:schemeClr val="bg1"/>
              </a:solidFill>
            </a:endParaRPr>
          </a:p>
        </p:txBody>
      </p:sp>
      <p:sp>
        <p:nvSpPr>
          <p:cNvPr id="6" name="文本框 5"/>
          <p:cNvSpPr txBox="1"/>
          <p:nvPr/>
        </p:nvSpPr>
        <p:spPr>
          <a:xfrm>
            <a:off x="845820" y="982980"/>
            <a:ext cx="10822305" cy="3415030"/>
          </a:xfrm>
          <a:prstGeom prst="rect">
            <a:avLst/>
          </a:prstGeom>
          <a:noFill/>
        </p:spPr>
        <p:txBody>
          <a:bodyPr wrap="square" rtlCol="0" anchor="t">
            <a:spAutoFit/>
          </a:bodyPr>
          <a:p>
            <a:pPr fontAlgn="auto">
              <a:lnSpc>
                <a:spcPct val="150000"/>
              </a:lnSpc>
            </a:pPr>
            <a:r>
              <a:rPr lang="zh-CN" altLang="en-US"/>
              <a:t>Structural Deep Network Embedding（SDNE）</a:t>
            </a:r>
            <a:endParaRPr lang="zh-CN" altLang="en-US"/>
          </a:p>
          <a:p>
            <a:pPr fontAlgn="auto">
              <a:lnSpc>
                <a:spcPct val="150000"/>
              </a:lnSpc>
            </a:pPr>
            <a:endParaRPr lang="zh-CN" altLang="en-US"/>
          </a:p>
          <a:p>
            <a:pPr fontAlgn="auto">
              <a:lnSpc>
                <a:spcPct val="150000"/>
              </a:lnSpc>
            </a:pPr>
            <a:r>
              <a:rPr lang="zh-CN" altLang="en-US"/>
              <a:t>是一个非常经典的将</a:t>
            </a:r>
            <a:r>
              <a:rPr lang="zh-CN" altLang="en-US" b="1"/>
              <a:t>深度学习</a:t>
            </a:r>
            <a:r>
              <a:rPr lang="zh-CN" altLang="en-US"/>
              <a:t>应用于 NetWork Embedding 的算法</a:t>
            </a:r>
            <a:endParaRPr lang="zh-CN" altLang="en-US"/>
          </a:p>
          <a:p>
            <a:pPr fontAlgn="auto">
              <a:lnSpc>
                <a:spcPct val="150000"/>
              </a:lnSpc>
            </a:pPr>
            <a:endParaRPr lang="zh-CN" altLang="en-US"/>
          </a:p>
          <a:p>
            <a:pPr fontAlgn="auto">
              <a:lnSpc>
                <a:spcPct val="150000"/>
              </a:lnSpc>
            </a:pPr>
            <a:r>
              <a:rPr lang="zh-CN" altLang="en-US"/>
              <a:t>       SDNE 设计了一个由</a:t>
            </a:r>
            <a:r>
              <a:rPr lang="zh-CN" altLang="en-US" b="1"/>
              <a:t>多层非线形函数组成的深度模型</a:t>
            </a:r>
            <a:r>
              <a:rPr lang="zh-CN" altLang="en-US"/>
              <a:t>来捕捉高度非线性的网络结构，同时</a:t>
            </a:r>
            <a:r>
              <a:rPr lang="zh-CN" altLang="en-US" b="1"/>
              <a:t>联合优化 first-order 和 second-order 学习网络结构</a:t>
            </a:r>
            <a:r>
              <a:rPr lang="zh-CN" altLang="en-US"/>
              <a:t>，前者用作监督信息以捕捉网络局部结构，后者用作非监督信息以捕捉网络全局结构，所以 SDNE 是一个半监督的深度学习模型。</a:t>
            </a:r>
            <a:endParaRPr lang="zh-CN" altLang="en-US"/>
          </a:p>
          <a:p>
            <a:pPr fontAlgn="auto">
              <a:lnSpc>
                <a:spcPct val="150000"/>
              </a:lnSpc>
            </a:pP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stretch>
            <a:fillRect/>
          </a:stretch>
        </p:blipFill>
        <p:spPr>
          <a:xfrm>
            <a:off x="0" y="0"/>
            <a:ext cx="12192000" cy="6858000"/>
          </a:xfrm>
          <a:prstGeom prst="rect">
            <a:avLst/>
          </a:prstGeom>
        </p:spPr>
      </p:pic>
      <p:sp>
        <p:nvSpPr>
          <p:cNvPr id="8" name="文本框 7"/>
          <p:cNvSpPr txBox="1"/>
          <p:nvPr/>
        </p:nvSpPr>
        <p:spPr>
          <a:xfrm>
            <a:off x="4228618" y="4258690"/>
            <a:ext cx="3734764" cy="755650"/>
          </a:xfrm>
          <a:prstGeom prst="rect">
            <a:avLst/>
          </a:prstGeom>
          <a:noFill/>
        </p:spPr>
        <p:txBody>
          <a:bodyPr wrap="square" rtlCol="0">
            <a:spAutoFit/>
          </a:bodyPr>
          <a:lstStyle/>
          <a:p>
            <a:pPr algn="ctr">
              <a:lnSpc>
                <a:spcPct val="120000"/>
              </a:lnSpc>
            </a:pPr>
            <a:r>
              <a:rPr lang="en-US" altLang="zh-CN" sz="3600" b="1">
                <a:solidFill>
                  <a:srgbClr val="4B7FB1"/>
                </a:solidFill>
              </a:rPr>
              <a:t>word2vec</a:t>
            </a:r>
            <a:endParaRPr lang="en-US" altLang="zh-CN" sz="3600" b="1">
              <a:solidFill>
                <a:srgbClr val="4B7FB1"/>
              </a:solidFill>
            </a:endParaRPr>
          </a:p>
        </p:txBody>
      </p:sp>
      <p:cxnSp>
        <p:nvCxnSpPr>
          <p:cNvPr id="13" name="直接连接符 12"/>
          <p:cNvCxnSpPr/>
          <p:nvPr/>
        </p:nvCxnSpPr>
        <p:spPr>
          <a:xfrm>
            <a:off x="5683170" y="5047031"/>
            <a:ext cx="825660" cy="0"/>
          </a:xfrm>
          <a:prstGeom prst="line">
            <a:avLst/>
          </a:prstGeom>
          <a:ln w="15875">
            <a:solidFill>
              <a:srgbClr val="4B7FB1"/>
            </a:solidFill>
            <a:prstDash val="solid"/>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5702451" y="3470390"/>
            <a:ext cx="787099" cy="765240"/>
            <a:chOff x="6215788" y="2181528"/>
            <a:chExt cx="374196" cy="363804"/>
          </a:xfrm>
        </p:grpSpPr>
        <p:sp>
          <p:nvSpPr>
            <p:cNvPr id="11" name="Freeform 102"/>
            <p:cNvSpPr>
              <a:spLocks noEditPoints="1"/>
            </p:cNvSpPr>
            <p:nvPr/>
          </p:nvSpPr>
          <p:spPr bwMode="auto">
            <a:xfrm>
              <a:off x="6215788" y="2181528"/>
              <a:ext cx="349250" cy="338858"/>
            </a:xfrm>
            <a:custGeom>
              <a:avLst/>
              <a:gdLst>
                <a:gd name="T0" fmla="*/ 16 w 71"/>
                <a:gd name="T1" fmla="*/ 35 h 69"/>
                <a:gd name="T2" fmla="*/ 22 w 71"/>
                <a:gd name="T3" fmla="*/ 40 h 69"/>
                <a:gd name="T4" fmla="*/ 53 w 71"/>
                <a:gd name="T5" fmla="*/ 68 h 69"/>
                <a:gd name="T6" fmla="*/ 54 w 71"/>
                <a:gd name="T7" fmla="*/ 69 h 69"/>
                <a:gd name="T8" fmla="*/ 59 w 71"/>
                <a:gd name="T9" fmla="*/ 58 h 69"/>
                <a:gd name="T10" fmla="*/ 71 w 71"/>
                <a:gd name="T11" fmla="*/ 52 h 69"/>
                <a:gd name="T12" fmla="*/ 70 w 71"/>
                <a:gd name="T13" fmla="*/ 50 h 69"/>
                <a:gd name="T14" fmla="*/ 56 w 71"/>
                <a:gd name="T15" fmla="*/ 35 h 69"/>
                <a:gd name="T16" fmla="*/ 57 w 71"/>
                <a:gd name="T17" fmla="*/ 33 h 69"/>
                <a:gd name="T18" fmla="*/ 57 w 71"/>
                <a:gd name="T19" fmla="*/ 33 h 69"/>
                <a:gd name="T20" fmla="*/ 57 w 71"/>
                <a:gd name="T21" fmla="*/ 28 h 69"/>
                <a:gd name="T22" fmla="*/ 31 w 71"/>
                <a:gd name="T23" fmla="*/ 2 h 69"/>
                <a:gd name="T24" fmla="*/ 31 w 71"/>
                <a:gd name="T25" fmla="*/ 2 h 69"/>
                <a:gd name="T26" fmla="*/ 26 w 71"/>
                <a:gd name="T27" fmla="*/ 2 h 69"/>
                <a:gd name="T28" fmla="*/ 24 w 71"/>
                <a:gd name="T29" fmla="*/ 4 h 69"/>
                <a:gd name="T30" fmla="*/ 24 w 71"/>
                <a:gd name="T31" fmla="*/ 4 h 69"/>
                <a:gd name="T32" fmla="*/ 24 w 71"/>
                <a:gd name="T33" fmla="*/ 5 h 69"/>
                <a:gd name="T34" fmla="*/ 14 w 71"/>
                <a:gd name="T35" fmla="*/ 1 h 69"/>
                <a:gd name="T36" fmla="*/ 2 w 71"/>
                <a:gd name="T37" fmla="*/ 13 h 69"/>
                <a:gd name="T38" fmla="*/ 16 w 71"/>
                <a:gd name="T39" fmla="*/ 35 h 69"/>
                <a:gd name="T40" fmla="*/ 25 w 71"/>
                <a:gd name="T41" fmla="*/ 4 h 69"/>
                <a:gd name="T42" fmla="*/ 25 w 71"/>
                <a:gd name="T43" fmla="*/ 4 h 69"/>
                <a:gd name="T44" fmla="*/ 25 w 71"/>
                <a:gd name="T45" fmla="*/ 4 h 69"/>
                <a:gd name="T46" fmla="*/ 26 w 71"/>
                <a:gd name="T47" fmla="*/ 4 h 69"/>
                <a:gd name="T48" fmla="*/ 26 w 71"/>
                <a:gd name="T49" fmla="*/ 4 h 69"/>
                <a:gd name="T50" fmla="*/ 54 w 71"/>
                <a:gd name="T51" fmla="*/ 33 h 69"/>
                <a:gd name="T52" fmla="*/ 42 w 71"/>
                <a:gd name="T53" fmla="*/ 20 h 69"/>
                <a:gd name="T54" fmla="*/ 36 w 71"/>
                <a:gd name="T55" fmla="*/ 14 h 69"/>
                <a:gd name="T56" fmla="*/ 26 w 71"/>
                <a:gd name="T57" fmla="*/ 6 h 69"/>
                <a:gd name="T58" fmla="*/ 28 w 71"/>
                <a:gd name="T59" fmla="*/ 4 h 69"/>
                <a:gd name="T60" fmla="*/ 29 w 71"/>
                <a:gd name="T61" fmla="*/ 4 h 69"/>
                <a:gd name="T62" fmla="*/ 29 w 71"/>
                <a:gd name="T63" fmla="*/ 4 h 69"/>
                <a:gd name="T64" fmla="*/ 55 w 71"/>
                <a:gd name="T65" fmla="*/ 30 h 69"/>
                <a:gd name="T66" fmla="*/ 55 w 71"/>
                <a:gd name="T67" fmla="*/ 31 h 69"/>
                <a:gd name="T68" fmla="*/ 55 w 71"/>
                <a:gd name="T69" fmla="*/ 31 h 69"/>
                <a:gd name="T70" fmla="*/ 54 w 71"/>
                <a:gd name="T71" fmla="*/ 33 h 69"/>
                <a:gd name="T72" fmla="*/ 28 w 71"/>
                <a:gd name="T73" fmla="*/ 41 h 69"/>
                <a:gd name="T74" fmla="*/ 29 w 71"/>
                <a:gd name="T75" fmla="*/ 40 h 69"/>
                <a:gd name="T76" fmla="*/ 31 w 71"/>
                <a:gd name="T77" fmla="*/ 40 h 69"/>
                <a:gd name="T78" fmla="*/ 51 w 71"/>
                <a:gd name="T79" fmla="*/ 58 h 69"/>
                <a:gd name="T80" fmla="*/ 52 w 71"/>
                <a:gd name="T81" fmla="*/ 60 h 69"/>
                <a:gd name="T82" fmla="*/ 51 w 71"/>
                <a:gd name="T83" fmla="*/ 61 h 69"/>
                <a:gd name="T84" fmla="*/ 49 w 71"/>
                <a:gd name="T85" fmla="*/ 61 h 69"/>
                <a:gd name="T86" fmla="*/ 29 w 71"/>
                <a:gd name="T87" fmla="*/ 43 h 69"/>
                <a:gd name="T88" fmla="*/ 28 w 71"/>
                <a:gd name="T89" fmla="*/ 4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 h="69">
                  <a:moveTo>
                    <a:pt x="16" y="35"/>
                  </a:moveTo>
                  <a:cubicBezTo>
                    <a:pt x="22" y="40"/>
                    <a:pt x="22" y="40"/>
                    <a:pt x="22" y="40"/>
                  </a:cubicBezTo>
                  <a:cubicBezTo>
                    <a:pt x="53" y="68"/>
                    <a:pt x="53" y="68"/>
                    <a:pt x="53" y="68"/>
                  </a:cubicBezTo>
                  <a:cubicBezTo>
                    <a:pt x="53" y="68"/>
                    <a:pt x="54" y="69"/>
                    <a:pt x="54" y="69"/>
                  </a:cubicBezTo>
                  <a:cubicBezTo>
                    <a:pt x="55" y="64"/>
                    <a:pt x="56" y="61"/>
                    <a:pt x="59" y="58"/>
                  </a:cubicBezTo>
                  <a:cubicBezTo>
                    <a:pt x="63" y="54"/>
                    <a:pt x="66" y="53"/>
                    <a:pt x="71" y="52"/>
                  </a:cubicBezTo>
                  <a:cubicBezTo>
                    <a:pt x="71" y="51"/>
                    <a:pt x="71" y="51"/>
                    <a:pt x="70" y="50"/>
                  </a:cubicBezTo>
                  <a:cubicBezTo>
                    <a:pt x="56" y="35"/>
                    <a:pt x="56" y="35"/>
                    <a:pt x="56" y="35"/>
                  </a:cubicBezTo>
                  <a:cubicBezTo>
                    <a:pt x="57" y="33"/>
                    <a:pt x="57" y="33"/>
                    <a:pt x="57" y="33"/>
                  </a:cubicBezTo>
                  <a:cubicBezTo>
                    <a:pt x="57" y="33"/>
                    <a:pt x="57" y="33"/>
                    <a:pt x="57" y="33"/>
                  </a:cubicBezTo>
                  <a:cubicBezTo>
                    <a:pt x="59" y="32"/>
                    <a:pt x="59" y="30"/>
                    <a:pt x="57" y="28"/>
                  </a:cubicBezTo>
                  <a:cubicBezTo>
                    <a:pt x="31" y="2"/>
                    <a:pt x="31" y="2"/>
                    <a:pt x="31" y="2"/>
                  </a:cubicBezTo>
                  <a:cubicBezTo>
                    <a:pt x="31" y="2"/>
                    <a:pt x="31" y="2"/>
                    <a:pt x="31" y="2"/>
                  </a:cubicBezTo>
                  <a:cubicBezTo>
                    <a:pt x="30" y="1"/>
                    <a:pt x="28" y="1"/>
                    <a:pt x="26" y="2"/>
                  </a:cubicBezTo>
                  <a:cubicBezTo>
                    <a:pt x="24" y="4"/>
                    <a:pt x="24" y="4"/>
                    <a:pt x="24" y="4"/>
                  </a:cubicBezTo>
                  <a:cubicBezTo>
                    <a:pt x="24" y="4"/>
                    <a:pt x="24" y="4"/>
                    <a:pt x="24" y="4"/>
                  </a:cubicBezTo>
                  <a:cubicBezTo>
                    <a:pt x="24" y="5"/>
                    <a:pt x="24" y="5"/>
                    <a:pt x="24" y="5"/>
                  </a:cubicBezTo>
                  <a:cubicBezTo>
                    <a:pt x="19" y="2"/>
                    <a:pt x="15" y="0"/>
                    <a:pt x="14" y="1"/>
                  </a:cubicBezTo>
                  <a:cubicBezTo>
                    <a:pt x="2" y="13"/>
                    <a:pt x="2" y="13"/>
                    <a:pt x="2" y="13"/>
                  </a:cubicBezTo>
                  <a:cubicBezTo>
                    <a:pt x="0" y="15"/>
                    <a:pt x="14" y="32"/>
                    <a:pt x="16" y="35"/>
                  </a:cubicBezTo>
                  <a:close/>
                  <a:moveTo>
                    <a:pt x="25" y="4"/>
                  </a:moveTo>
                  <a:cubicBezTo>
                    <a:pt x="25" y="4"/>
                    <a:pt x="25" y="4"/>
                    <a:pt x="25" y="4"/>
                  </a:cubicBezTo>
                  <a:cubicBezTo>
                    <a:pt x="25" y="4"/>
                    <a:pt x="25" y="4"/>
                    <a:pt x="25" y="4"/>
                  </a:cubicBezTo>
                  <a:close/>
                  <a:moveTo>
                    <a:pt x="26" y="4"/>
                  </a:moveTo>
                  <a:cubicBezTo>
                    <a:pt x="26" y="4"/>
                    <a:pt x="26" y="4"/>
                    <a:pt x="26" y="4"/>
                  </a:cubicBezTo>
                  <a:close/>
                  <a:moveTo>
                    <a:pt x="54" y="33"/>
                  </a:moveTo>
                  <a:cubicBezTo>
                    <a:pt x="42" y="20"/>
                    <a:pt x="42" y="20"/>
                    <a:pt x="42" y="20"/>
                  </a:cubicBezTo>
                  <a:cubicBezTo>
                    <a:pt x="36" y="14"/>
                    <a:pt x="36" y="14"/>
                    <a:pt x="36" y="14"/>
                  </a:cubicBezTo>
                  <a:cubicBezTo>
                    <a:pt x="35" y="13"/>
                    <a:pt x="31" y="10"/>
                    <a:pt x="26" y="6"/>
                  </a:cubicBezTo>
                  <a:cubicBezTo>
                    <a:pt x="28" y="4"/>
                    <a:pt x="28" y="4"/>
                    <a:pt x="28" y="4"/>
                  </a:cubicBezTo>
                  <a:cubicBezTo>
                    <a:pt x="29" y="4"/>
                    <a:pt x="29" y="4"/>
                    <a:pt x="29" y="4"/>
                  </a:cubicBezTo>
                  <a:cubicBezTo>
                    <a:pt x="29" y="4"/>
                    <a:pt x="29" y="4"/>
                    <a:pt x="29" y="4"/>
                  </a:cubicBezTo>
                  <a:cubicBezTo>
                    <a:pt x="55" y="30"/>
                    <a:pt x="55" y="30"/>
                    <a:pt x="55" y="30"/>
                  </a:cubicBezTo>
                  <a:cubicBezTo>
                    <a:pt x="55" y="31"/>
                    <a:pt x="55" y="31"/>
                    <a:pt x="55" y="31"/>
                  </a:cubicBezTo>
                  <a:cubicBezTo>
                    <a:pt x="55" y="31"/>
                    <a:pt x="55" y="31"/>
                    <a:pt x="55" y="31"/>
                  </a:cubicBezTo>
                  <a:lnTo>
                    <a:pt x="54" y="33"/>
                  </a:lnTo>
                  <a:close/>
                  <a:moveTo>
                    <a:pt x="28" y="41"/>
                  </a:moveTo>
                  <a:cubicBezTo>
                    <a:pt x="29" y="40"/>
                    <a:pt x="29" y="40"/>
                    <a:pt x="29" y="40"/>
                  </a:cubicBezTo>
                  <a:cubicBezTo>
                    <a:pt x="29" y="39"/>
                    <a:pt x="30" y="40"/>
                    <a:pt x="31" y="40"/>
                  </a:cubicBezTo>
                  <a:cubicBezTo>
                    <a:pt x="51" y="58"/>
                    <a:pt x="51" y="58"/>
                    <a:pt x="51" y="58"/>
                  </a:cubicBezTo>
                  <a:cubicBezTo>
                    <a:pt x="52" y="59"/>
                    <a:pt x="52" y="60"/>
                    <a:pt x="52" y="60"/>
                  </a:cubicBezTo>
                  <a:cubicBezTo>
                    <a:pt x="51" y="61"/>
                    <a:pt x="51" y="61"/>
                    <a:pt x="51" y="61"/>
                  </a:cubicBezTo>
                  <a:cubicBezTo>
                    <a:pt x="51" y="62"/>
                    <a:pt x="50" y="61"/>
                    <a:pt x="49" y="61"/>
                  </a:cubicBezTo>
                  <a:cubicBezTo>
                    <a:pt x="29" y="43"/>
                    <a:pt x="29" y="43"/>
                    <a:pt x="29" y="43"/>
                  </a:cubicBezTo>
                  <a:cubicBezTo>
                    <a:pt x="28" y="42"/>
                    <a:pt x="27" y="41"/>
                    <a:pt x="28" y="41"/>
                  </a:cubicBezTo>
                  <a:close/>
                </a:path>
              </a:pathLst>
            </a:custGeom>
            <a:solidFill>
              <a:srgbClr val="4B7FB1"/>
            </a:solidFill>
            <a:ln>
              <a:noFill/>
            </a:ln>
          </p:spPr>
          <p:txBody>
            <a:bodyPr vert="horz" wrap="square" lIns="91440" tIns="45720" rIns="91440" bIns="45720" numCol="1" anchor="t" anchorCtr="0" compatLnSpc="1"/>
            <a:lstStyle/>
            <a:p>
              <a:pPr>
                <a:lnSpc>
                  <a:spcPct val="120000"/>
                </a:lnSpc>
              </a:pPr>
              <a:endParaRPr lang="zh-CN" altLang="en-US">
                <a:solidFill>
                  <a:srgbClr val="4B7FB1"/>
                </a:solidFill>
              </a:endParaRPr>
            </a:p>
          </p:txBody>
        </p:sp>
        <p:sp>
          <p:nvSpPr>
            <p:cNvPr id="12" name="Freeform 103"/>
            <p:cNvSpPr>
              <a:spLocks noEditPoints="1"/>
            </p:cNvSpPr>
            <p:nvPr/>
          </p:nvSpPr>
          <p:spPr bwMode="auto">
            <a:xfrm>
              <a:off x="6490198" y="2451782"/>
              <a:ext cx="99786" cy="93550"/>
            </a:xfrm>
            <a:custGeom>
              <a:avLst/>
              <a:gdLst>
                <a:gd name="T0" fmla="*/ 0 w 20"/>
                <a:gd name="T1" fmla="*/ 14 h 19"/>
                <a:gd name="T2" fmla="*/ 1 w 20"/>
                <a:gd name="T3" fmla="*/ 14 h 19"/>
                <a:gd name="T4" fmla="*/ 2 w 20"/>
                <a:gd name="T5" fmla="*/ 15 h 19"/>
                <a:gd name="T6" fmla="*/ 14 w 20"/>
                <a:gd name="T7" fmla="*/ 18 h 19"/>
                <a:gd name="T8" fmla="*/ 19 w 20"/>
                <a:gd name="T9" fmla="*/ 13 h 19"/>
                <a:gd name="T10" fmla="*/ 15 w 20"/>
                <a:gd name="T11" fmla="*/ 1 h 19"/>
                <a:gd name="T12" fmla="*/ 15 w 20"/>
                <a:gd name="T13" fmla="*/ 0 h 19"/>
                <a:gd name="T14" fmla="*/ 15 w 20"/>
                <a:gd name="T15" fmla="*/ 0 h 19"/>
                <a:gd name="T16" fmla="*/ 5 w 20"/>
                <a:gd name="T17" fmla="*/ 5 h 19"/>
                <a:gd name="T18" fmla="*/ 0 w 20"/>
                <a:gd name="T19" fmla="*/ 14 h 19"/>
                <a:gd name="T20" fmla="*/ 4 w 20"/>
                <a:gd name="T21" fmla="*/ 12 h 19"/>
                <a:gd name="T22" fmla="*/ 4 w 20"/>
                <a:gd name="T23" fmla="*/ 12 h 19"/>
                <a:gd name="T24" fmla="*/ 5 w 20"/>
                <a:gd name="T25" fmla="*/ 12 h 19"/>
                <a:gd name="T26" fmla="*/ 13 w 20"/>
                <a:gd name="T27" fmla="*/ 15 h 19"/>
                <a:gd name="T28" fmla="*/ 13 w 20"/>
                <a:gd name="T29" fmla="*/ 15 h 19"/>
                <a:gd name="T30" fmla="*/ 13 w 20"/>
                <a:gd name="T31" fmla="*/ 16 h 19"/>
                <a:gd name="T32" fmla="*/ 13 w 20"/>
                <a:gd name="T33" fmla="*/ 16 h 19"/>
                <a:gd name="T34" fmla="*/ 5 w 20"/>
                <a:gd name="T35" fmla="*/ 13 h 19"/>
                <a:gd name="T36" fmla="*/ 4 w 20"/>
                <a:gd name="T37"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19">
                  <a:moveTo>
                    <a:pt x="0" y="14"/>
                  </a:moveTo>
                  <a:cubicBezTo>
                    <a:pt x="0" y="14"/>
                    <a:pt x="1" y="14"/>
                    <a:pt x="1" y="14"/>
                  </a:cubicBezTo>
                  <a:cubicBezTo>
                    <a:pt x="2" y="15"/>
                    <a:pt x="2" y="15"/>
                    <a:pt x="2" y="15"/>
                  </a:cubicBezTo>
                  <a:cubicBezTo>
                    <a:pt x="14" y="18"/>
                    <a:pt x="14" y="18"/>
                    <a:pt x="14" y="18"/>
                  </a:cubicBezTo>
                  <a:cubicBezTo>
                    <a:pt x="18" y="19"/>
                    <a:pt x="20" y="16"/>
                    <a:pt x="19" y="13"/>
                  </a:cubicBezTo>
                  <a:cubicBezTo>
                    <a:pt x="15" y="1"/>
                    <a:pt x="15" y="1"/>
                    <a:pt x="15" y="1"/>
                  </a:cubicBezTo>
                  <a:cubicBezTo>
                    <a:pt x="15" y="0"/>
                    <a:pt x="15" y="0"/>
                    <a:pt x="15" y="0"/>
                  </a:cubicBezTo>
                  <a:cubicBezTo>
                    <a:pt x="15" y="0"/>
                    <a:pt x="15" y="0"/>
                    <a:pt x="15" y="0"/>
                  </a:cubicBezTo>
                  <a:cubicBezTo>
                    <a:pt x="10" y="0"/>
                    <a:pt x="8" y="1"/>
                    <a:pt x="5" y="5"/>
                  </a:cubicBezTo>
                  <a:cubicBezTo>
                    <a:pt x="2" y="8"/>
                    <a:pt x="1" y="10"/>
                    <a:pt x="0" y="14"/>
                  </a:cubicBezTo>
                  <a:close/>
                  <a:moveTo>
                    <a:pt x="4" y="12"/>
                  </a:moveTo>
                  <a:cubicBezTo>
                    <a:pt x="4" y="12"/>
                    <a:pt x="4" y="12"/>
                    <a:pt x="4" y="12"/>
                  </a:cubicBezTo>
                  <a:cubicBezTo>
                    <a:pt x="5" y="12"/>
                    <a:pt x="5" y="12"/>
                    <a:pt x="5" y="12"/>
                  </a:cubicBezTo>
                  <a:cubicBezTo>
                    <a:pt x="13" y="15"/>
                    <a:pt x="13" y="15"/>
                    <a:pt x="13" y="15"/>
                  </a:cubicBezTo>
                  <a:cubicBezTo>
                    <a:pt x="13" y="15"/>
                    <a:pt x="13" y="15"/>
                    <a:pt x="13" y="15"/>
                  </a:cubicBezTo>
                  <a:cubicBezTo>
                    <a:pt x="13" y="16"/>
                    <a:pt x="13" y="16"/>
                    <a:pt x="13" y="16"/>
                  </a:cubicBezTo>
                  <a:cubicBezTo>
                    <a:pt x="13" y="16"/>
                    <a:pt x="13" y="16"/>
                    <a:pt x="13" y="16"/>
                  </a:cubicBezTo>
                  <a:cubicBezTo>
                    <a:pt x="5" y="13"/>
                    <a:pt x="5" y="13"/>
                    <a:pt x="5" y="13"/>
                  </a:cubicBezTo>
                  <a:lnTo>
                    <a:pt x="4" y="12"/>
                  </a:lnTo>
                  <a:close/>
                </a:path>
              </a:pathLst>
            </a:custGeom>
            <a:solidFill>
              <a:srgbClr val="4B7FB1"/>
            </a:solidFill>
            <a:ln>
              <a:noFill/>
            </a:ln>
          </p:spPr>
          <p:txBody>
            <a:bodyPr vert="horz" wrap="square" lIns="91440" tIns="45720" rIns="91440" bIns="45720" numCol="1" anchor="t" anchorCtr="0" compatLnSpc="1"/>
            <a:lstStyle/>
            <a:p>
              <a:pPr>
                <a:lnSpc>
                  <a:spcPct val="120000"/>
                </a:lnSpc>
              </a:pPr>
              <a:endParaRPr lang="zh-CN" altLang="en-US">
                <a:solidFill>
                  <a:srgbClr val="4B7FB1"/>
                </a:solidFill>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238656"/>
            <a:ext cx="3044147" cy="568740"/>
            <a:chOff x="1" y="238656"/>
            <a:chExt cx="2139695" cy="568740"/>
          </a:xfrm>
          <a:solidFill>
            <a:srgbClr val="4B7FB1"/>
          </a:solidFill>
        </p:grpSpPr>
        <p:sp>
          <p:nvSpPr>
            <p:cNvPr id="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167598" y="292194"/>
            <a:ext cx="2876550" cy="460375"/>
          </a:xfrm>
          <a:prstGeom prst="rect">
            <a:avLst/>
          </a:prstGeom>
          <a:noFill/>
        </p:spPr>
        <p:txBody>
          <a:bodyPr wrap="square" rtlCol="0">
            <a:spAutoFit/>
          </a:bodyPr>
          <a:lstStyle/>
          <a:p>
            <a:pPr algn="ctr"/>
            <a:r>
              <a:rPr lang="zh-CN" altLang="en-US" sz="2400" b="1" dirty="0">
                <a:solidFill>
                  <a:schemeClr val="bg1"/>
                </a:solidFill>
              </a:rPr>
              <a:t>三大解决方案</a:t>
            </a:r>
            <a:endParaRPr lang="zh-CN" altLang="en-US" sz="2400" b="1" dirty="0">
              <a:solidFill>
                <a:schemeClr val="bg1"/>
              </a:solidFill>
            </a:endParaRPr>
          </a:p>
        </p:txBody>
      </p:sp>
      <p:sp>
        <p:nvSpPr>
          <p:cNvPr id="6" name="文本框 5"/>
          <p:cNvSpPr txBox="1"/>
          <p:nvPr/>
        </p:nvSpPr>
        <p:spPr>
          <a:xfrm>
            <a:off x="154940" y="807720"/>
            <a:ext cx="11882120" cy="5908040"/>
          </a:xfrm>
          <a:prstGeom prst="rect">
            <a:avLst/>
          </a:prstGeom>
          <a:noFill/>
        </p:spPr>
        <p:txBody>
          <a:bodyPr wrap="square" rtlCol="0" anchor="t">
            <a:spAutoFit/>
          </a:bodyPr>
          <a:p>
            <a:pPr fontAlgn="auto">
              <a:lnSpc>
                <a:spcPct val="150000"/>
              </a:lnSpc>
            </a:pPr>
            <a:r>
              <a:rPr lang="zh-CN" altLang="en-US">
                <a:sym typeface="+mn-ea"/>
              </a:rPr>
              <a:t>在真实网络世界中学习 NetWork Embedding，有三大挑战：</a:t>
            </a:r>
            <a:endParaRPr lang="zh-CN" altLang="en-US"/>
          </a:p>
          <a:p>
            <a:pPr fontAlgn="auto">
              <a:lnSpc>
                <a:spcPct val="150000"/>
              </a:lnSpc>
            </a:pPr>
            <a:r>
              <a:rPr lang="zh-CN" altLang="en-US">
                <a:sym typeface="+mn-ea"/>
              </a:rPr>
              <a:t>       高度非线性：网络的底层结构是高度非线性的，使用浅层网络无法捕捉高度非线性的网络结构；</a:t>
            </a:r>
            <a:endParaRPr lang="zh-CN" altLang="en-US"/>
          </a:p>
          <a:p>
            <a:pPr fontAlgn="auto">
              <a:lnSpc>
                <a:spcPct val="150000"/>
              </a:lnSpc>
            </a:pPr>
            <a:r>
              <a:rPr lang="zh-CN" altLang="en-US">
                <a:sym typeface="+mn-ea"/>
              </a:rPr>
              <a:t>       结构捕捉：既要捕捉网络的局部结构，又要捕捉网络的全局结构；</a:t>
            </a:r>
            <a:endParaRPr lang="zh-CN" altLang="en-US"/>
          </a:p>
          <a:p>
            <a:pPr fontAlgn="auto">
              <a:lnSpc>
                <a:spcPct val="150000"/>
              </a:lnSpc>
            </a:pPr>
            <a:r>
              <a:rPr lang="zh-CN" altLang="en-US">
                <a:sym typeface="+mn-ea"/>
              </a:rPr>
              <a:t>       稀疏性：大部分真实网络都是稀疏的，仅利用节点的有限连接是不够的。</a:t>
            </a:r>
            <a:endParaRPr lang="zh-CN" altLang="en-US">
              <a:sym typeface="+mn-ea"/>
            </a:endParaRPr>
          </a:p>
          <a:p>
            <a:pPr fontAlgn="auto">
              <a:lnSpc>
                <a:spcPct val="150000"/>
              </a:lnSpc>
            </a:pPr>
            <a:endParaRPr lang="zh-CN" altLang="en-US">
              <a:sym typeface="+mn-ea"/>
            </a:endParaRPr>
          </a:p>
          <a:p>
            <a:pPr fontAlgn="auto">
              <a:lnSpc>
                <a:spcPct val="150000"/>
              </a:lnSpc>
            </a:pPr>
            <a:r>
              <a:rPr lang="zh-CN" altLang="en-US">
                <a:sym typeface="+mn-ea"/>
              </a:rPr>
              <a:t>为了解决这三大问题，作者也提出了三大解决方案：</a:t>
            </a:r>
            <a:endParaRPr lang="zh-CN" altLang="en-US"/>
          </a:p>
          <a:p>
            <a:pPr fontAlgn="auto">
              <a:lnSpc>
                <a:spcPct val="150000"/>
              </a:lnSpc>
            </a:pPr>
            <a:r>
              <a:rPr lang="zh-CN" altLang="en-US">
                <a:sym typeface="+mn-ea"/>
              </a:rPr>
              <a:t>       高度非线性：设计了一个由</a:t>
            </a:r>
            <a:r>
              <a:rPr lang="zh-CN" altLang="en-US">
                <a:solidFill>
                  <a:srgbClr val="FF0000"/>
                </a:solidFill>
                <a:sym typeface="+mn-ea"/>
              </a:rPr>
              <a:t>多层非线性函数组成的深度网络</a:t>
            </a:r>
            <a:r>
              <a:rPr lang="zh-CN" altLang="en-US">
                <a:sym typeface="+mn-ea"/>
              </a:rPr>
              <a:t>来学习 NetWork Embedding，深度网络有强大的表示能力来学习网络的复杂结构；而多层非线性函数可以将数据映射到一个高度非线性的潜在空间，可以更好的捕捉到高度非线性的网络结构；</a:t>
            </a:r>
            <a:endParaRPr lang="zh-CN" altLang="en-US"/>
          </a:p>
          <a:p>
            <a:pPr fontAlgn="auto">
              <a:lnSpc>
                <a:spcPct val="150000"/>
              </a:lnSpc>
            </a:pPr>
            <a:r>
              <a:rPr lang="zh-CN" altLang="en-US">
                <a:sym typeface="+mn-ea"/>
              </a:rPr>
              <a:t>       结构捕捉：将 </a:t>
            </a:r>
            <a:r>
              <a:rPr lang="zh-CN" altLang="en-US">
                <a:solidFill>
                  <a:srgbClr val="FF0000"/>
                </a:solidFill>
                <a:sym typeface="+mn-ea"/>
              </a:rPr>
              <a:t>first-order 和 second-order</a:t>
            </a:r>
            <a:r>
              <a:rPr lang="zh-CN" altLang="en-US">
                <a:sym typeface="+mn-ea"/>
              </a:rPr>
              <a:t> 联合应用到网络的学习过程中，前者用于捕捉网络</a:t>
            </a:r>
            <a:r>
              <a:rPr lang="zh-CN" altLang="en-US">
                <a:solidFill>
                  <a:srgbClr val="FF0000"/>
                </a:solidFill>
                <a:sym typeface="+mn-ea"/>
              </a:rPr>
              <a:t>局部结构</a:t>
            </a:r>
            <a:r>
              <a:rPr lang="zh-CN" altLang="en-US">
                <a:sym typeface="+mn-ea"/>
              </a:rPr>
              <a:t>，后者用于捕捉网络</a:t>
            </a:r>
            <a:r>
              <a:rPr lang="zh-CN" altLang="en-US">
                <a:solidFill>
                  <a:srgbClr val="FF0000"/>
                </a:solidFill>
                <a:sym typeface="+mn-ea"/>
              </a:rPr>
              <a:t>全局结构</a:t>
            </a:r>
            <a:r>
              <a:rPr lang="zh-CN" altLang="en-US">
                <a:sym typeface="+mn-ea"/>
              </a:rPr>
              <a:t>；</a:t>
            </a:r>
            <a:endParaRPr lang="zh-CN" altLang="en-US"/>
          </a:p>
          <a:p>
            <a:pPr fontAlgn="auto">
              <a:lnSpc>
                <a:spcPct val="150000"/>
              </a:lnSpc>
            </a:pPr>
            <a:r>
              <a:rPr lang="zh-CN" altLang="en-US">
                <a:sym typeface="+mn-ea"/>
              </a:rPr>
              <a:t>       稀疏性：first-order 是基于节点间的边连接，即原始网络结构；而 second-order 是基于两个节点共享的邻域连接来捕捉节点的相似性，且具有 second-order 相似性的节点数量更多，所以</a:t>
            </a:r>
            <a:r>
              <a:rPr lang="zh-CN" altLang="en-US">
                <a:solidFill>
                  <a:srgbClr val="FF0000"/>
                </a:solidFill>
                <a:sym typeface="+mn-ea"/>
              </a:rPr>
              <a:t>加入 second-order 一定程度上缓解了网络稀疏的问题。</a:t>
            </a:r>
            <a:endParaRPr lang="zh-CN" altLang="en-US">
              <a:solidFill>
                <a:srgbClr val="FF0000"/>
              </a:solidFill>
              <a:sym typeface="+mn-e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238656"/>
            <a:ext cx="3044147" cy="568740"/>
            <a:chOff x="1" y="238656"/>
            <a:chExt cx="2139695" cy="568740"/>
          </a:xfrm>
          <a:solidFill>
            <a:srgbClr val="4B7FB1"/>
          </a:solidFill>
        </p:grpSpPr>
        <p:sp>
          <p:nvSpPr>
            <p:cNvPr id="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167598" y="292194"/>
            <a:ext cx="2876550" cy="460375"/>
          </a:xfrm>
          <a:prstGeom prst="rect">
            <a:avLst/>
          </a:prstGeom>
          <a:noFill/>
        </p:spPr>
        <p:txBody>
          <a:bodyPr wrap="square" rtlCol="0">
            <a:spAutoFit/>
          </a:bodyPr>
          <a:lstStyle/>
          <a:p>
            <a:pPr algn="ctr"/>
            <a:r>
              <a:rPr lang="en-US" altLang="zh-CN" sz="2400" b="1" dirty="0">
                <a:solidFill>
                  <a:schemeClr val="bg1"/>
                </a:solidFill>
              </a:rPr>
              <a:t>Autoencoder</a:t>
            </a:r>
            <a:endParaRPr lang="en-US" altLang="zh-CN" sz="2400" b="1" dirty="0">
              <a:solidFill>
                <a:schemeClr val="bg1"/>
              </a:solidFill>
            </a:endParaRPr>
          </a:p>
        </p:txBody>
      </p:sp>
      <p:sp>
        <p:nvSpPr>
          <p:cNvPr id="6" name="文本框 5"/>
          <p:cNvSpPr txBox="1"/>
          <p:nvPr/>
        </p:nvSpPr>
        <p:spPr>
          <a:xfrm>
            <a:off x="504190" y="807720"/>
            <a:ext cx="11356975" cy="1337945"/>
          </a:xfrm>
          <a:prstGeom prst="rect">
            <a:avLst/>
          </a:prstGeom>
          <a:noFill/>
        </p:spPr>
        <p:txBody>
          <a:bodyPr wrap="square" rtlCol="0" anchor="t">
            <a:spAutoFit/>
          </a:bodyPr>
          <a:p>
            <a:pPr fontAlgn="auto">
              <a:lnSpc>
                <a:spcPct val="150000"/>
              </a:lnSpc>
            </a:pPr>
            <a:r>
              <a:rPr lang="zh-CN" altLang="en-US"/>
              <a:t>自编码器（AutoEncoder） 是只有一层隐层节点，输入和输出具有相同节点数的神经网络，</a:t>
            </a:r>
            <a:endParaRPr lang="zh-CN" altLang="en-US"/>
          </a:p>
          <a:p>
            <a:pPr fontAlgn="auto">
              <a:lnSpc>
                <a:spcPct val="150000"/>
              </a:lnSpc>
            </a:pPr>
            <a:r>
              <a:rPr lang="zh-CN" altLang="en-US"/>
              <a:t>其目的是求函数：</a:t>
            </a:r>
            <a:endParaRPr lang="zh-CN" altLang="en-US"/>
          </a:p>
          <a:p>
            <a:pPr fontAlgn="auto">
              <a:lnSpc>
                <a:spcPct val="150000"/>
              </a:lnSpc>
            </a:pPr>
            <a:endParaRPr lang="zh-CN" altLang="en-US"/>
          </a:p>
        </p:txBody>
      </p:sp>
      <p:pic>
        <p:nvPicPr>
          <p:cNvPr id="7" name="图片 6"/>
          <p:cNvPicPr>
            <a:picLocks noChangeAspect="1"/>
          </p:cNvPicPr>
          <p:nvPr/>
        </p:nvPicPr>
        <p:blipFill>
          <a:blip r:embed="rId3"/>
          <a:stretch>
            <a:fillRect/>
          </a:stretch>
        </p:blipFill>
        <p:spPr>
          <a:xfrm>
            <a:off x="2295525" y="1309370"/>
            <a:ext cx="1127760" cy="420370"/>
          </a:xfrm>
          <a:prstGeom prst="rect">
            <a:avLst/>
          </a:prstGeom>
        </p:spPr>
      </p:pic>
      <p:pic>
        <p:nvPicPr>
          <p:cNvPr id="8" name="图片 7"/>
          <p:cNvPicPr>
            <a:picLocks noChangeAspect="1"/>
          </p:cNvPicPr>
          <p:nvPr/>
        </p:nvPicPr>
        <p:blipFill>
          <a:blip r:embed="rId4"/>
          <a:stretch>
            <a:fillRect/>
          </a:stretch>
        </p:blipFill>
        <p:spPr>
          <a:xfrm>
            <a:off x="1297940" y="1847215"/>
            <a:ext cx="3550920" cy="4815840"/>
          </a:xfrm>
          <a:prstGeom prst="rect">
            <a:avLst/>
          </a:prstGeom>
        </p:spPr>
      </p:pic>
      <p:sp>
        <p:nvSpPr>
          <p:cNvPr id="9" name="文本框 8"/>
          <p:cNvSpPr txBox="1"/>
          <p:nvPr/>
        </p:nvSpPr>
        <p:spPr>
          <a:xfrm>
            <a:off x="5601970" y="2038350"/>
            <a:ext cx="6408420" cy="3415030"/>
          </a:xfrm>
          <a:prstGeom prst="rect">
            <a:avLst/>
          </a:prstGeom>
          <a:noFill/>
        </p:spPr>
        <p:txBody>
          <a:bodyPr wrap="square" rtlCol="0" anchor="t">
            <a:spAutoFit/>
          </a:bodyPr>
          <a:p>
            <a:r>
              <a:rPr lang="zh-CN" altLang="en-US"/>
              <a:t>举一个例子：我们传输大文件时选择</a:t>
            </a:r>
            <a:r>
              <a:rPr lang="zh-CN" altLang="en-US">
                <a:sym typeface="+mn-ea"/>
              </a:rPr>
              <a:t>压缩后再传</a:t>
            </a:r>
            <a:r>
              <a:rPr lang="zh-CN" altLang="en-US"/>
              <a:t>后者，因为压缩后不但文件的体积会变小，还足以通过解压还原出原来的文件。</a:t>
            </a:r>
            <a:endParaRPr lang="zh-CN" altLang="en-US"/>
          </a:p>
          <a:p>
            <a:endParaRPr lang="zh-CN" altLang="en-US"/>
          </a:p>
          <a:p>
            <a:r>
              <a:rPr lang="zh-CN" altLang="en-US"/>
              <a:t>而自动编码器也类似于这种过程，为了尽可能复现输入数据，自编码器必须捕捉输入数据的重要特征，从而找到能够代表原数据的主要成分，这个过程有点类似主成分分析（Principal Components Analysis，PCA）。</a:t>
            </a:r>
            <a:endParaRPr lang="zh-CN" altLang="en-US"/>
          </a:p>
          <a:p>
            <a:endParaRPr lang="zh-CN" altLang="en-US"/>
          </a:p>
          <a:p>
            <a:r>
              <a:rPr lang="zh-CN" altLang="en-US"/>
              <a:t>自编码器没有标签数据，所以是一种非监督学习，前半部分为编码器，后半部分为解码器。在实际应用中通常会使用自编码器的前半部分</a:t>
            </a:r>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238656"/>
            <a:ext cx="3044147" cy="568740"/>
            <a:chOff x="1" y="238656"/>
            <a:chExt cx="2139695" cy="568740"/>
          </a:xfrm>
          <a:solidFill>
            <a:srgbClr val="4B7FB1"/>
          </a:solidFill>
        </p:grpSpPr>
        <p:sp>
          <p:nvSpPr>
            <p:cNvPr id="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167598" y="292194"/>
            <a:ext cx="2876550" cy="460375"/>
          </a:xfrm>
          <a:prstGeom prst="rect">
            <a:avLst/>
          </a:prstGeom>
          <a:noFill/>
        </p:spPr>
        <p:txBody>
          <a:bodyPr wrap="square" rtlCol="0">
            <a:spAutoFit/>
          </a:bodyPr>
          <a:lstStyle/>
          <a:p>
            <a:pPr algn="ctr"/>
            <a:r>
              <a:rPr lang="en-US" altLang="zh-CN" sz="2400" b="1" dirty="0">
                <a:solidFill>
                  <a:schemeClr val="bg1"/>
                </a:solidFill>
              </a:rPr>
              <a:t>SDNE</a:t>
            </a:r>
            <a:endParaRPr lang="en-US" altLang="zh-CN" sz="2400" b="1" dirty="0">
              <a:solidFill>
                <a:schemeClr val="bg1"/>
              </a:solidFill>
            </a:endParaRPr>
          </a:p>
        </p:txBody>
      </p:sp>
      <p:sp>
        <p:nvSpPr>
          <p:cNvPr id="6" name="文本框 5"/>
          <p:cNvSpPr txBox="1"/>
          <p:nvPr/>
        </p:nvSpPr>
        <p:spPr>
          <a:xfrm>
            <a:off x="430530" y="932815"/>
            <a:ext cx="11245850" cy="368300"/>
          </a:xfrm>
          <a:prstGeom prst="rect">
            <a:avLst/>
          </a:prstGeom>
          <a:noFill/>
        </p:spPr>
        <p:txBody>
          <a:bodyPr wrap="square" rtlCol="0" anchor="t">
            <a:spAutoFit/>
          </a:bodyPr>
          <a:p>
            <a:r>
              <a:rPr lang="zh-CN" altLang="en-US"/>
              <a:t>SDNE 采用的自编码器比较深，有多个隐藏层，如下图所示：</a:t>
            </a:r>
            <a:endParaRPr lang="zh-CN" altLang="en-US"/>
          </a:p>
        </p:txBody>
      </p:sp>
      <p:pic>
        <p:nvPicPr>
          <p:cNvPr id="7" name="图片 6"/>
          <p:cNvPicPr>
            <a:picLocks noChangeAspect="1"/>
          </p:cNvPicPr>
          <p:nvPr/>
        </p:nvPicPr>
        <p:blipFill>
          <a:blip r:embed="rId3"/>
          <a:stretch>
            <a:fillRect/>
          </a:stretch>
        </p:blipFill>
        <p:spPr>
          <a:xfrm>
            <a:off x="506730" y="1515110"/>
            <a:ext cx="3581400" cy="4693920"/>
          </a:xfrm>
          <a:prstGeom prst="rect">
            <a:avLst/>
          </a:prstGeom>
        </p:spPr>
      </p:pic>
      <p:sp>
        <p:nvSpPr>
          <p:cNvPr id="8" name="文本框 7"/>
          <p:cNvSpPr txBox="1"/>
          <p:nvPr/>
        </p:nvSpPr>
        <p:spPr>
          <a:xfrm>
            <a:off x="4432935" y="1725930"/>
            <a:ext cx="4070985" cy="368300"/>
          </a:xfrm>
          <a:prstGeom prst="rect">
            <a:avLst/>
          </a:prstGeom>
          <a:noFill/>
        </p:spPr>
        <p:txBody>
          <a:bodyPr wrap="square" rtlCol="0" anchor="t">
            <a:spAutoFit/>
          </a:bodyPr>
          <a:p>
            <a:r>
              <a:rPr lang="zh-CN" altLang="en-US"/>
              <a:t>自编码器的隐藏层可以表示为</a:t>
            </a:r>
            <a:endParaRPr lang="zh-CN" altLang="en-US"/>
          </a:p>
        </p:txBody>
      </p:sp>
      <p:pic>
        <p:nvPicPr>
          <p:cNvPr id="9" name="图片 8"/>
          <p:cNvPicPr>
            <a:picLocks noChangeAspect="1"/>
          </p:cNvPicPr>
          <p:nvPr/>
        </p:nvPicPr>
        <p:blipFill>
          <a:blip r:embed="rId4"/>
          <a:stretch>
            <a:fillRect/>
          </a:stretch>
        </p:blipFill>
        <p:spPr>
          <a:xfrm>
            <a:off x="4942840" y="2211070"/>
            <a:ext cx="3660140" cy="833755"/>
          </a:xfrm>
          <a:prstGeom prst="rect">
            <a:avLst/>
          </a:prstGeom>
        </p:spPr>
      </p:pic>
      <p:sp>
        <p:nvSpPr>
          <p:cNvPr id="10" name="文本框 9"/>
          <p:cNvSpPr txBox="1"/>
          <p:nvPr/>
        </p:nvSpPr>
        <p:spPr>
          <a:xfrm>
            <a:off x="4523105" y="3216910"/>
            <a:ext cx="7385685" cy="922020"/>
          </a:xfrm>
          <a:prstGeom prst="rect">
            <a:avLst/>
          </a:prstGeom>
          <a:noFill/>
        </p:spPr>
        <p:txBody>
          <a:bodyPr wrap="square" rtlCol="0" anchor="t">
            <a:spAutoFit/>
          </a:bodyPr>
          <a:p>
            <a:pPr fontAlgn="auto">
              <a:lnSpc>
                <a:spcPct val="150000"/>
              </a:lnSpc>
            </a:pPr>
            <a:r>
              <a:rPr lang="zh-CN" altLang="en-US"/>
              <a:t>得到        后，我们通过反转编码器的计算过程得到输出值       ，自编码器的目标是最小化输入和输出的重构误差，所以代价函数为：</a:t>
            </a:r>
            <a:endParaRPr lang="zh-CN" altLang="en-US"/>
          </a:p>
        </p:txBody>
      </p:sp>
      <p:pic>
        <p:nvPicPr>
          <p:cNvPr id="11" name="图片 10"/>
          <p:cNvPicPr>
            <a:picLocks noChangeAspect="1"/>
          </p:cNvPicPr>
          <p:nvPr/>
        </p:nvPicPr>
        <p:blipFill>
          <a:blip r:embed="rId5"/>
          <a:stretch>
            <a:fillRect/>
          </a:stretch>
        </p:blipFill>
        <p:spPr>
          <a:xfrm>
            <a:off x="5149850" y="3347085"/>
            <a:ext cx="398145" cy="344805"/>
          </a:xfrm>
          <a:prstGeom prst="rect">
            <a:avLst/>
          </a:prstGeom>
        </p:spPr>
      </p:pic>
      <p:pic>
        <p:nvPicPr>
          <p:cNvPr id="12" name="图片 11"/>
          <p:cNvPicPr>
            <a:picLocks noChangeAspect="1"/>
          </p:cNvPicPr>
          <p:nvPr/>
        </p:nvPicPr>
        <p:blipFill>
          <a:blip r:embed="rId6"/>
          <a:stretch>
            <a:fillRect/>
          </a:stretch>
        </p:blipFill>
        <p:spPr>
          <a:xfrm>
            <a:off x="10462895" y="3385185"/>
            <a:ext cx="243840" cy="268605"/>
          </a:xfrm>
          <a:prstGeom prst="rect">
            <a:avLst/>
          </a:prstGeom>
        </p:spPr>
      </p:pic>
      <p:pic>
        <p:nvPicPr>
          <p:cNvPr id="13" name="图片 12"/>
          <p:cNvPicPr>
            <a:picLocks noChangeAspect="1"/>
          </p:cNvPicPr>
          <p:nvPr/>
        </p:nvPicPr>
        <p:blipFill>
          <a:blip r:embed="rId7"/>
          <a:stretch>
            <a:fillRect/>
          </a:stretch>
        </p:blipFill>
        <p:spPr>
          <a:xfrm>
            <a:off x="5149850" y="4245610"/>
            <a:ext cx="2051685" cy="71247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238656"/>
            <a:ext cx="3044147" cy="568740"/>
            <a:chOff x="1" y="238656"/>
            <a:chExt cx="2139695" cy="568740"/>
          </a:xfrm>
          <a:solidFill>
            <a:srgbClr val="4B7FB1"/>
          </a:solidFill>
        </p:grpSpPr>
        <p:sp>
          <p:nvSpPr>
            <p:cNvPr id="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167598" y="292194"/>
            <a:ext cx="2876550" cy="460375"/>
          </a:xfrm>
          <a:prstGeom prst="rect">
            <a:avLst/>
          </a:prstGeom>
          <a:noFill/>
        </p:spPr>
        <p:txBody>
          <a:bodyPr wrap="square" rtlCol="0">
            <a:spAutoFit/>
          </a:bodyPr>
          <a:lstStyle/>
          <a:p>
            <a:pPr algn="ctr"/>
            <a:r>
              <a:rPr lang="en-US" altLang="zh-CN" sz="2400" b="1" dirty="0">
                <a:solidFill>
                  <a:schemeClr val="bg1"/>
                </a:solidFill>
              </a:rPr>
              <a:t>SDNE</a:t>
            </a:r>
            <a:r>
              <a:rPr lang="zh-CN" altLang="en-US" sz="2400" b="1" dirty="0">
                <a:solidFill>
                  <a:schemeClr val="bg1"/>
                </a:solidFill>
              </a:rPr>
              <a:t>结构</a:t>
            </a:r>
            <a:endParaRPr lang="zh-CN" altLang="en-US" sz="2400" b="1" dirty="0">
              <a:solidFill>
                <a:schemeClr val="bg1"/>
              </a:solidFill>
            </a:endParaRPr>
          </a:p>
        </p:txBody>
      </p:sp>
      <p:pic>
        <p:nvPicPr>
          <p:cNvPr id="6" name="图片 5"/>
          <p:cNvPicPr>
            <a:picLocks noChangeAspect="1"/>
          </p:cNvPicPr>
          <p:nvPr/>
        </p:nvPicPr>
        <p:blipFill>
          <a:blip r:embed="rId3"/>
          <a:stretch>
            <a:fillRect/>
          </a:stretch>
        </p:blipFill>
        <p:spPr>
          <a:xfrm>
            <a:off x="2075180" y="846455"/>
            <a:ext cx="6898005" cy="4138930"/>
          </a:xfrm>
          <a:prstGeom prst="rect">
            <a:avLst/>
          </a:prstGeom>
        </p:spPr>
      </p:pic>
      <p:pic>
        <p:nvPicPr>
          <p:cNvPr id="7" name="图片 6"/>
          <p:cNvPicPr>
            <a:picLocks noChangeAspect="1"/>
          </p:cNvPicPr>
          <p:nvPr/>
        </p:nvPicPr>
        <p:blipFill>
          <a:blip r:embed="rId4"/>
          <a:stretch>
            <a:fillRect/>
          </a:stretch>
        </p:blipFill>
        <p:spPr>
          <a:xfrm>
            <a:off x="6068695" y="4855845"/>
            <a:ext cx="518160" cy="129540"/>
          </a:xfrm>
          <a:prstGeom prst="rect">
            <a:avLst/>
          </a:prstGeom>
        </p:spPr>
      </p:pic>
      <p:sp>
        <p:nvSpPr>
          <p:cNvPr id="8" name="文本框 7"/>
          <p:cNvSpPr txBox="1"/>
          <p:nvPr/>
        </p:nvSpPr>
        <p:spPr>
          <a:xfrm>
            <a:off x="815975" y="5105400"/>
            <a:ext cx="10751185" cy="1337945"/>
          </a:xfrm>
          <a:prstGeom prst="rect">
            <a:avLst/>
          </a:prstGeom>
          <a:noFill/>
        </p:spPr>
        <p:txBody>
          <a:bodyPr wrap="square" rtlCol="0" anchor="t">
            <a:spAutoFit/>
          </a:bodyPr>
          <a:p>
            <a:pPr fontAlgn="auto">
              <a:lnSpc>
                <a:spcPct val="150000"/>
              </a:lnSpc>
            </a:pPr>
            <a:r>
              <a:rPr lang="zh-CN" altLang="en-US"/>
              <a:t>以左边的为例：输入为邻接矩阵，输出为重构后的邻接矩阵，通过优化重构误差来捕捉全局结构特征；</a:t>
            </a:r>
            <a:endParaRPr lang="zh-CN" altLang="en-US"/>
          </a:p>
          <a:p>
            <a:pPr fontAlgn="auto">
              <a:lnSpc>
                <a:spcPct val="150000"/>
              </a:lnSpc>
            </a:pPr>
            <a:r>
              <a:rPr lang="zh-CN" altLang="en-US"/>
              <a:t>而中间一排， 就是我们需要的 Embedding 向量，模型通过拉普拉斯特征特征映射（Laplacian Eigenmaps）优化的代价函数使得相邻节点的 Embedding 向量距离更近，从而捕捉节点的局部特征。</a:t>
            </a:r>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238760"/>
            <a:ext cx="3305810" cy="568960"/>
            <a:chOff x="1" y="238656"/>
            <a:chExt cx="2139695" cy="568740"/>
          </a:xfrm>
          <a:solidFill>
            <a:srgbClr val="4B7FB1"/>
          </a:solidFill>
        </p:grpSpPr>
        <p:sp>
          <p:nvSpPr>
            <p:cNvPr id="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167640" y="292100"/>
            <a:ext cx="3138170" cy="460375"/>
          </a:xfrm>
          <a:prstGeom prst="rect">
            <a:avLst/>
          </a:prstGeom>
          <a:noFill/>
        </p:spPr>
        <p:txBody>
          <a:bodyPr wrap="square" rtlCol="0">
            <a:spAutoFit/>
          </a:bodyPr>
          <a:lstStyle/>
          <a:p>
            <a:pPr algn="ctr"/>
            <a:r>
              <a:rPr lang="zh-CN" altLang="en-US" sz="2400" b="1" dirty="0">
                <a:solidFill>
                  <a:schemeClr val="bg1"/>
                </a:solidFill>
              </a:rPr>
              <a:t>目标函数</a:t>
            </a:r>
            <a:endParaRPr lang="zh-CN" altLang="en-US" sz="2400" b="1" dirty="0">
              <a:solidFill>
                <a:schemeClr val="bg1"/>
              </a:solidFill>
            </a:endParaRPr>
          </a:p>
        </p:txBody>
      </p:sp>
      <p:sp>
        <p:nvSpPr>
          <p:cNvPr id="6" name="文本框 5"/>
          <p:cNvSpPr txBox="1"/>
          <p:nvPr/>
        </p:nvSpPr>
        <p:spPr>
          <a:xfrm>
            <a:off x="494030" y="912495"/>
            <a:ext cx="11365865" cy="922020"/>
          </a:xfrm>
          <a:prstGeom prst="rect">
            <a:avLst/>
          </a:prstGeom>
          <a:noFill/>
        </p:spPr>
        <p:txBody>
          <a:bodyPr wrap="square" rtlCol="0" anchor="t">
            <a:spAutoFit/>
          </a:bodyPr>
          <a:p>
            <a:pPr fontAlgn="auto">
              <a:lnSpc>
                <a:spcPct val="150000"/>
              </a:lnSpc>
            </a:pPr>
            <a:r>
              <a:rPr lang="zh-CN" altLang="en-US"/>
              <a:t>半监督模型的目标函数，目标函数由代价函数和正则项构成</a:t>
            </a:r>
            <a:endParaRPr lang="zh-CN" altLang="en-US"/>
          </a:p>
          <a:p>
            <a:pPr fontAlgn="auto">
              <a:lnSpc>
                <a:spcPct val="150000"/>
              </a:lnSpc>
            </a:pPr>
            <a:r>
              <a:rPr lang="zh-CN" altLang="en-US"/>
              <a:t>SDNE 的代价函数分为两块，一块是 first-order ，另一块是 second-order </a:t>
            </a:r>
            <a:endParaRPr lang="zh-CN" altLang="en-US"/>
          </a:p>
        </p:txBody>
      </p:sp>
      <p:sp>
        <p:nvSpPr>
          <p:cNvPr id="7" name="文本框 6"/>
          <p:cNvSpPr txBox="1"/>
          <p:nvPr/>
        </p:nvSpPr>
        <p:spPr>
          <a:xfrm>
            <a:off x="494030" y="1834515"/>
            <a:ext cx="11250930" cy="3138170"/>
          </a:xfrm>
          <a:prstGeom prst="rect">
            <a:avLst/>
          </a:prstGeom>
          <a:noFill/>
        </p:spPr>
        <p:txBody>
          <a:bodyPr wrap="square" rtlCol="0" anchor="t">
            <a:spAutoFit/>
          </a:bodyPr>
          <a:p>
            <a:r>
              <a:rPr lang="zh-CN" altLang="en-US"/>
              <a:t>以 first-order 表示网络的局部结构，使得有连接边的节点 Embedding 向量相近，所以代价函数为：</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r>
              <a:rPr lang="zh-CN" altLang="en-US"/>
              <a:t> second-order 来捕捉全局网络结构，代价函数：</a:t>
            </a:r>
            <a:endParaRPr lang="zh-CN" altLang="en-US"/>
          </a:p>
        </p:txBody>
      </p:sp>
      <p:pic>
        <p:nvPicPr>
          <p:cNvPr id="8" name="图片 7"/>
          <p:cNvPicPr>
            <a:picLocks noChangeAspect="1"/>
          </p:cNvPicPr>
          <p:nvPr/>
        </p:nvPicPr>
        <p:blipFill>
          <a:blip r:embed="rId3"/>
          <a:stretch>
            <a:fillRect/>
          </a:stretch>
        </p:blipFill>
        <p:spPr>
          <a:xfrm>
            <a:off x="1770380" y="2263140"/>
            <a:ext cx="4076700" cy="1996440"/>
          </a:xfrm>
          <a:prstGeom prst="rect">
            <a:avLst/>
          </a:prstGeom>
        </p:spPr>
      </p:pic>
      <p:pic>
        <p:nvPicPr>
          <p:cNvPr id="9" name="图片 8"/>
          <p:cNvPicPr>
            <a:picLocks noChangeAspect="1"/>
          </p:cNvPicPr>
          <p:nvPr/>
        </p:nvPicPr>
        <p:blipFill>
          <a:blip r:embed="rId4"/>
          <a:stretch>
            <a:fillRect/>
          </a:stretch>
        </p:blipFill>
        <p:spPr>
          <a:xfrm>
            <a:off x="1770380" y="5040630"/>
            <a:ext cx="3863340" cy="165354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238656"/>
            <a:ext cx="3044147" cy="568740"/>
            <a:chOff x="1" y="238656"/>
            <a:chExt cx="2139695" cy="568740"/>
          </a:xfrm>
          <a:solidFill>
            <a:srgbClr val="4B7FB1"/>
          </a:solidFill>
        </p:grpSpPr>
        <p:sp>
          <p:nvSpPr>
            <p:cNvPr id="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167598" y="292194"/>
            <a:ext cx="2876550" cy="460375"/>
          </a:xfrm>
          <a:prstGeom prst="rect">
            <a:avLst/>
          </a:prstGeom>
          <a:noFill/>
        </p:spPr>
        <p:txBody>
          <a:bodyPr wrap="square" rtlCol="0">
            <a:spAutoFit/>
          </a:bodyPr>
          <a:lstStyle/>
          <a:p>
            <a:pPr algn="ctr"/>
            <a:r>
              <a:rPr lang="zh-CN" altLang="en-US" sz="2400" b="1" dirty="0">
                <a:solidFill>
                  <a:schemeClr val="bg1"/>
                </a:solidFill>
                <a:sym typeface="+mn-ea"/>
              </a:rPr>
              <a:t>目标函数</a:t>
            </a:r>
            <a:endParaRPr lang="zh-CN" altLang="en-US" sz="2400" b="1" dirty="0">
              <a:solidFill>
                <a:schemeClr val="bg1"/>
              </a:solidFill>
            </a:endParaRPr>
          </a:p>
        </p:txBody>
      </p:sp>
      <p:sp>
        <p:nvSpPr>
          <p:cNvPr id="6" name="文本框 5"/>
          <p:cNvSpPr txBox="1"/>
          <p:nvPr/>
        </p:nvSpPr>
        <p:spPr>
          <a:xfrm>
            <a:off x="574040" y="977900"/>
            <a:ext cx="10781665" cy="3415030"/>
          </a:xfrm>
          <a:prstGeom prst="rect">
            <a:avLst/>
          </a:prstGeom>
          <a:noFill/>
        </p:spPr>
        <p:txBody>
          <a:bodyPr wrap="square" rtlCol="0" anchor="t">
            <a:spAutoFit/>
          </a:bodyPr>
          <a:p>
            <a:pPr fontAlgn="auto">
              <a:lnSpc>
                <a:spcPct val="150000"/>
              </a:lnSpc>
            </a:pPr>
            <a:r>
              <a:rPr lang="zh-CN" altLang="en-US"/>
              <a:t>为了保证 first-order 和 second-order 相似性，我们将代价函数联合起来，加上正则项后便得到目标函数：</a:t>
            </a:r>
            <a:endParaRPr lang="zh-CN" altLang="en-US"/>
          </a:p>
          <a:p>
            <a:pPr fontAlgn="auto">
              <a:lnSpc>
                <a:spcPct val="150000"/>
              </a:lnSpc>
            </a:pPr>
            <a:endParaRPr lang="zh-CN" altLang="en-US"/>
          </a:p>
          <a:p>
            <a:pPr fontAlgn="auto">
              <a:lnSpc>
                <a:spcPct val="150000"/>
              </a:lnSpc>
            </a:pPr>
            <a:endParaRPr lang="zh-CN" altLang="en-US"/>
          </a:p>
          <a:p>
            <a:pPr fontAlgn="auto">
              <a:lnSpc>
                <a:spcPct val="150000"/>
              </a:lnSpc>
            </a:pPr>
            <a:endParaRPr lang="zh-CN" altLang="en-US"/>
          </a:p>
          <a:p>
            <a:pPr fontAlgn="auto">
              <a:lnSpc>
                <a:spcPct val="150000"/>
              </a:lnSpc>
            </a:pPr>
            <a:endParaRPr lang="zh-CN" altLang="en-US"/>
          </a:p>
          <a:p>
            <a:pPr fontAlgn="auto">
              <a:lnSpc>
                <a:spcPct val="150000"/>
              </a:lnSpc>
            </a:pPr>
            <a:endParaRPr lang="zh-CN" altLang="en-US"/>
          </a:p>
          <a:p>
            <a:pPr fontAlgn="auto">
              <a:lnSpc>
                <a:spcPct val="150000"/>
              </a:lnSpc>
            </a:pPr>
            <a:r>
              <a:rPr lang="zh-CN" altLang="en-US"/>
              <a:t>SDNE 使用反向传播来更新网络参数，但由于模型高度非线性，参数空间中可能存在许多局部最优。因此，为了得到全局最优，作者使用深度信念网络（Deep Belief Network，以下简称 DBN）对参数进行预训练</a:t>
            </a:r>
            <a:endParaRPr lang="zh-CN" altLang="en-US"/>
          </a:p>
        </p:txBody>
      </p:sp>
      <p:pic>
        <p:nvPicPr>
          <p:cNvPr id="7" name="图片 6"/>
          <p:cNvPicPr>
            <a:picLocks noChangeAspect="1"/>
          </p:cNvPicPr>
          <p:nvPr/>
        </p:nvPicPr>
        <p:blipFill>
          <a:blip r:embed="rId3"/>
          <a:stretch>
            <a:fillRect/>
          </a:stretch>
        </p:blipFill>
        <p:spPr>
          <a:xfrm>
            <a:off x="1739265" y="1492250"/>
            <a:ext cx="3977640" cy="609600"/>
          </a:xfrm>
          <a:prstGeom prst="rect">
            <a:avLst/>
          </a:prstGeom>
        </p:spPr>
      </p:pic>
      <p:pic>
        <p:nvPicPr>
          <p:cNvPr id="8" name="图片 7"/>
          <p:cNvPicPr>
            <a:picLocks noChangeAspect="1"/>
          </p:cNvPicPr>
          <p:nvPr/>
        </p:nvPicPr>
        <p:blipFill>
          <a:blip r:embed="rId4"/>
          <a:stretch>
            <a:fillRect/>
          </a:stretch>
        </p:blipFill>
        <p:spPr>
          <a:xfrm>
            <a:off x="1739265" y="2413635"/>
            <a:ext cx="4846320" cy="104394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238656"/>
            <a:ext cx="3044147" cy="568740"/>
            <a:chOff x="1" y="238656"/>
            <a:chExt cx="2139695" cy="568740"/>
          </a:xfrm>
          <a:solidFill>
            <a:srgbClr val="4B7FB1"/>
          </a:solidFill>
        </p:grpSpPr>
        <p:sp>
          <p:nvSpPr>
            <p:cNvPr id="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167598" y="292194"/>
            <a:ext cx="2876550" cy="460375"/>
          </a:xfrm>
          <a:prstGeom prst="rect">
            <a:avLst/>
          </a:prstGeom>
          <a:noFill/>
        </p:spPr>
        <p:txBody>
          <a:bodyPr wrap="square" rtlCol="0">
            <a:spAutoFit/>
          </a:bodyPr>
          <a:lstStyle/>
          <a:p>
            <a:pPr algn="ctr"/>
            <a:r>
              <a:rPr lang="zh-CN" altLang="en-US" sz="2400" b="1" dirty="0">
                <a:solidFill>
                  <a:schemeClr val="bg1"/>
                </a:solidFill>
              </a:rPr>
              <a:t>总结</a:t>
            </a:r>
            <a:endParaRPr lang="zh-CN" altLang="en-US" sz="2400" b="1" dirty="0">
              <a:solidFill>
                <a:schemeClr val="bg1"/>
              </a:solidFill>
            </a:endParaRPr>
          </a:p>
        </p:txBody>
      </p:sp>
      <p:sp>
        <p:nvSpPr>
          <p:cNvPr id="6" name="文本框 5"/>
          <p:cNvSpPr txBox="1"/>
          <p:nvPr/>
        </p:nvSpPr>
        <p:spPr>
          <a:xfrm>
            <a:off x="574040" y="977900"/>
            <a:ext cx="10781665" cy="1753235"/>
          </a:xfrm>
          <a:prstGeom prst="rect">
            <a:avLst/>
          </a:prstGeom>
          <a:noFill/>
        </p:spPr>
        <p:txBody>
          <a:bodyPr wrap="square" rtlCol="0" anchor="t">
            <a:spAutoFit/>
          </a:bodyPr>
          <a:p>
            <a:pPr fontAlgn="auto">
              <a:lnSpc>
                <a:spcPct val="150000"/>
              </a:lnSpc>
            </a:pPr>
            <a:r>
              <a:rPr lang="zh-CN" altLang="en-US"/>
              <a:t>一句话总结：</a:t>
            </a:r>
            <a:endParaRPr lang="zh-CN" altLang="en-US"/>
          </a:p>
          <a:p>
            <a:pPr fontAlgn="auto">
              <a:lnSpc>
                <a:spcPct val="150000"/>
              </a:lnSpc>
            </a:pPr>
            <a:r>
              <a:rPr lang="zh-CN" altLang="en-US"/>
              <a:t>      SDNE 是一个具有多层非线性函数的半监督深度学习模型，其利用 first-order 和 second-order 分别捕捉网络的局部结构和全局结构，使得训练出来的 Embedding 更具鲁棒性，并在多个真实数据集中获得良好的表现。</a:t>
            </a:r>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stretch>
            <a:fillRect/>
          </a:stretch>
        </p:blipFill>
        <p:spPr>
          <a:xfrm>
            <a:off x="0" y="0"/>
            <a:ext cx="12192000" cy="6858000"/>
          </a:xfrm>
          <a:prstGeom prst="rect">
            <a:avLst/>
          </a:prstGeom>
        </p:spPr>
      </p:pic>
      <p:sp>
        <p:nvSpPr>
          <p:cNvPr id="5" name="文本框 4"/>
          <p:cNvSpPr txBox="1"/>
          <p:nvPr/>
        </p:nvSpPr>
        <p:spPr>
          <a:xfrm>
            <a:off x="2425430" y="3803762"/>
            <a:ext cx="7341140" cy="1045210"/>
          </a:xfrm>
          <a:prstGeom prst="rect">
            <a:avLst/>
          </a:prstGeom>
          <a:noFill/>
        </p:spPr>
        <p:txBody>
          <a:bodyPr wrap="square" rtlCol="0">
            <a:spAutoFit/>
          </a:bodyPr>
          <a:lstStyle/>
          <a:p>
            <a:pPr algn="ctr"/>
            <a:r>
              <a:rPr lang="zh-CN" altLang="en-US" sz="6200" b="1" smtClean="0">
                <a:solidFill>
                  <a:srgbClr val="4B7FB1"/>
                </a:solidFill>
                <a:latin typeface="方正正纤黑简体" panose="02000000000000000000" pitchFamily="2" charset="-122"/>
                <a:ea typeface="方正正纤黑简体" panose="02000000000000000000" pitchFamily="2" charset="-122"/>
              </a:rPr>
              <a:t>结束</a:t>
            </a:r>
            <a:endParaRPr lang="zh-CN" altLang="en-US" sz="6200" b="1">
              <a:solidFill>
                <a:srgbClr val="4B7FB1"/>
              </a:solidFill>
              <a:latin typeface="方正正纤黑简体" panose="02000000000000000000" pitchFamily="2" charset="-122"/>
              <a:ea typeface="方正正纤黑简体" panose="02000000000000000000" pitchFamily="2" charset="-122"/>
            </a:endParaRPr>
          </a:p>
        </p:txBody>
      </p:sp>
      <p:cxnSp>
        <p:nvCxnSpPr>
          <p:cNvPr id="10" name="直接连接符 9"/>
          <p:cNvCxnSpPr/>
          <p:nvPr/>
        </p:nvCxnSpPr>
        <p:spPr>
          <a:xfrm>
            <a:off x="2739390" y="5047031"/>
            <a:ext cx="6713220" cy="0"/>
          </a:xfrm>
          <a:prstGeom prst="line">
            <a:avLst/>
          </a:prstGeom>
          <a:ln w="9525">
            <a:solidFill>
              <a:srgbClr val="4B7FB1"/>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238656"/>
            <a:ext cx="3044147" cy="568740"/>
            <a:chOff x="1" y="238656"/>
            <a:chExt cx="2139695" cy="568740"/>
          </a:xfrm>
          <a:solidFill>
            <a:srgbClr val="4B7FB1"/>
          </a:solidFill>
        </p:grpSpPr>
        <p:sp>
          <p:nvSpPr>
            <p:cNvPr id="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167598" y="292194"/>
            <a:ext cx="2876550" cy="460375"/>
          </a:xfrm>
          <a:prstGeom prst="rect">
            <a:avLst/>
          </a:prstGeom>
          <a:noFill/>
        </p:spPr>
        <p:txBody>
          <a:bodyPr wrap="square" rtlCol="0">
            <a:spAutoFit/>
          </a:bodyPr>
          <a:lstStyle/>
          <a:p>
            <a:pPr algn="ctr"/>
            <a:r>
              <a:rPr lang="zh-CN" altLang="en-US" sz="2400" b="1" dirty="0">
                <a:solidFill>
                  <a:schemeClr val="bg1"/>
                </a:solidFill>
              </a:rPr>
              <a:t>预备知识</a:t>
            </a:r>
            <a:endParaRPr lang="zh-CN" altLang="en-US" sz="2400" b="1" dirty="0">
              <a:solidFill>
                <a:schemeClr val="bg1"/>
              </a:solidFill>
            </a:endParaRPr>
          </a:p>
        </p:txBody>
      </p:sp>
      <p:sp>
        <p:nvSpPr>
          <p:cNvPr id="7" name="文本框 6"/>
          <p:cNvSpPr txBox="1"/>
          <p:nvPr/>
        </p:nvSpPr>
        <p:spPr>
          <a:xfrm>
            <a:off x="493395" y="934085"/>
            <a:ext cx="10609580" cy="4092575"/>
          </a:xfrm>
          <a:prstGeom prst="rect">
            <a:avLst/>
          </a:prstGeom>
          <a:noFill/>
        </p:spPr>
        <p:txBody>
          <a:bodyPr wrap="square" rtlCol="0">
            <a:spAutoFit/>
          </a:bodyPr>
          <a:p>
            <a:r>
              <a:rPr lang="en-US" altLang="zh-CN" sz="2000">
                <a:latin typeface="华文中宋" panose="02010600040101010101" charset="-122"/>
                <a:ea typeface="华文中宋" panose="02010600040101010101" charset="-122"/>
                <a:cs typeface="华文中宋" panose="02010600040101010101" charset="-122"/>
              </a:rPr>
              <a:t>1.sigmoid</a:t>
            </a:r>
            <a:r>
              <a:rPr lang="zh-CN" altLang="en-US" sz="2000">
                <a:latin typeface="华文中宋" panose="02010600040101010101" charset="-122"/>
                <a:ea typeface="华文中宋" panose="02010600040101010101" charset="-122"/>
                <a:cs typeface="华文中宋" panose="02010600040101010101" charset="-122"/>
              </a:rPr>
              <a:t>函数</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    导函数：</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r>
              <a:rPr lang="en-US" altLang="zh-CN" sz="2000">
                <a:latin typeface="华文中宋" panose="02010600040101010101" charset="-122"/>
                <a:ea typeface="华文中宋" panose="02010600040101010101" charset="-122"/>
                <a:cs typeface="华文中宋" panose="02010600040101010101" charset="-122"/>
              </a:rPr>
              <a:t>2.</a:t>
            </a:r>
            <a:r>
              <a:rPr lang="zh-CN" altLang="en-US" sz="2000">
                <a:latin typeface="华文中宋" panose="02010600040101010101" charset="-122"/>
                <a:ea typeface="华文中宋" panose="02010600040101010101" charset="-122"/>
                <a:cs typeface="华文中宋" panose="02010600040101010101" charset="-122"/>
              </a:rPr>
              <a:t>贝叶斯公式</a:t>
            </a:r>
            <a:endParaRPr lang="zh-CN" altLang="en-US" sz="2000">
              <a:latin typeface="华文中宋" panose="02010600040101010101" charset="-122"/>
              <a:ea typeface="华文中宋" panose="02010600040101010101" charset="-122"/>
              <a:cs typeface="华文中宋" panose="02010600040101010101" charset="-122"/>
            </a:endParaRPr>
          </a:p>
        </p:txBody>
      </p:sp>
      <p:pic>
        <p:nvPicPr>
          <p:cNvPr id="8" name="图片 7"/>
          <p:cNvPicPr>
            <a:picLocks noChangeAspect="1"/>
          </p:cNvPicPr>
          <p:nvPr/>
        </p:nvPicPr>
        <p:blipFill>
          <a:blip r:embed="rId3"/>
          <a:stretch>
            <a:fillRect/>
          </a:stretch>
        </p:blipFill>
        <p:spPr>
          <a:xfrm>
            <a:off x="1359535" y="1523365"/>
            <a:ext cx="1996440" cy="586740"/>
          </a:xfrm>
          <a:prstGeom prst="rect">
            <a:avLst/>
          </a:prstGeom>
        </p:spPr>
      </p:pic>
      <p:pic>
        <p:nvPicPr>
          <p:cNvPr id="9" name="图片 8"/>
          <p:cNvPicPr>
            <a:picLocks noChangeAspect="1"/>
          </p:cNvPicPr>
          <p:nvPr/>
        </p:nvPicPr>
        <p:blipFill>
          <a:blip r:embed="rId4"/>
          <a:stretch>
            <a:fillRect/>
          </a:stretch>
        </p:blipFill>
        <p:spPr>
          <a:xfrm>
            <a:off x="6790055" y="405765"/>
            <a:ext cx="4312920" cy="3063240"/>
          </a:xfrm>
          <a:prstGeom prst="rect">
            <a:avLst/>
          </a:prstGeom>
        </p:spPr>
      </p:pic>
      <p:pic>
        <p:nvPicPr>
          <p:cNvPr id="10" name="图片 9"/>
          <p:cNvPicPr>
            <a:picLocks noChangeAspect="1"/>
          </p:cNvPicPr>
          <p:nvPr/>
        </p:nvPicPr>
        <p:blipFill>
          <a:blip r:embed="rId5"/>
          <a:stretch>
            <a:fillRect/>
          </a:stretch>
        </p:blipFill>
        <p:spPr>
          <a:xfrm>
            <a:off x="1151255" y="3027045"/>
            <a:ext cx="2674620" cy="441960"/>
          </a:xfrm>
          <a:prstGeom prst="rect">
            <a:avLst/>
          </a:prstGeom>
        </p:spPr>
      </p:pic>
      <p:pic>
        <p:nvPicPr>
          <p:cNvPr id="11" name="图片 10"/>
          <p:cNvPicPr>
            <a:picLocks noChangeAspect="1"/>
          </p:cNvPicPr>
          <p:nvPr/>
        </p:nvPicPr>
        <p:blipFill>
          <a:blip r:embed="rId6"/>
          <a:stretch>
            <a:fillRect/>
          </a:stretch>
        </p:blipFill>
        <p:spPr>
          <a:xfrm>
            <a:off x="1151255" y="4002405"/>
            <a:ext cx="5471160" cy="464820"/>
          </a:xfrm>
          <a:prstGeom prst="rect">
            <a:avLst/>
          </a:prstGeom>
        </p:spPr>
      </p:pic>
      <p:pic>
        <p:nvPicPr>
          <p:cNvPr id="12" name="图片 11"/>
          <p:cNvPicPr>
            <a:picLocks noChangeAspect="1"/>
          </p:cNvPicPr>
          <p:nvPr/>
        </p:nvPicPr>
        <p:blipFill>
          <a:blip r:embed="rId7"/>
          <a:stretch>
            <a:fillRect/>
          </a:stretch>
        </p:blipFill>
        <p:spPr>
          <a:xfrm>
            <a:off x="2395220" y="4724400"/>
            <a:ext cx="3885565" cy="19329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238656"/>
            <a:ext cx="3044147" cy="568740"/>
            <a:chOff x="1" y="238656"/>
            <a:chExt cx="2139695" cy="568740"/>
          </a:xfrm>
          <a:solidFill>
            <a:srgbClr val="4B7FB1"/>
          </a:solidFill>
        </p:grpSpPr>
        <p:sp>
          <p:nvSpPr>
            <p:cNvPr id="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22818" y="292829"/>
            <a:ext cx="2876550" cy="460375"/>
          </a:xfrm>
          <a:prstGeom prst="rect">
            <a:avLst/>
          </a:prstGeom>
          <a:noFill/>
        </p:spPr>
        <p:txBody>
          <a:bodyPr wrap="square" rtlCol="0">
            <a:spAutoFit/>
          </a:bodyPr>
          <a:lstStyle/>
          <a:p>
            <a:pPr algn="ctr"/>
            <a:r>
              <a:rPr lang="zh-CN" altLang="en-US" sz="2400" b="1" dirty="0">
                <a:solidFill>
                  <a:schemeClr val="bg1"/>
                </a:solidFill>
              </a:rPr>
              <a:t>预备知识</a:t>
            </a:r>
            <a:endParaRPr lang="zh-CN" altLang="en-US" sz="2400" b="1" dirty="0">
              <a:solidFill>
                <a:schemeClr val="bg1"/>
              </a:solidFill>
            </a:endParaRPr>
          </a:p>
        </p:txBody>
      </p:sp>
      <p:sp>
        <p:nvSpPr>
          <p:cNvPr id="7" name="文本框 6"/>
          <p:cNvSpPr txBox="1"/>
          <p:nvPr/>
        </p:nvSpPr>
        <p:spPr>
          <a:xfrm>
            <a:off x="493395" y="934085"/>
            <a:ext cx="10609580" cy="1014730"/>
          </a:xfrm>
          <a:prstGeom prst="rect">
            <a:avLst/>
          </a:prstGeom>
          <a:noFill/>
        </p:spPr>
        <p:txBody>
          <a:bodyPr wrap="square" rtlCol="0">
            <a:spAutoFit/>
          </a:bodyPr>
          <a:p>
            <a:pPr fontAlgn="auto">
              <a:lnSpc>
                <a:spcPct val="150000"/>
              </a:lnSpc>
            </a:pPr>
            <a:r>
              <a:rPr lang="en-US" sz="2000">
                <a:latin typeface="华文中宋" panose="02010600040101010101" charset="-122"/>
                <a:ea typeface="华文中宋" panose="02010600040101010101" charset="-122"/>
                <a:cs typeface="华文中宋" panose="02010600040101010101" charset="-122"/>
              </a:rPr>
              <a:t>3.Huffman</a:t>
            </a:r>
            <a:r>
              <a:rPr lang="zh-CN" altLang="en-US" sz="2000">
                <a:latin typeface="华文中宋" panose="02010600040101010101" charset="-122"/>
                <a:ea typeface="华文中宋" panose="02010600040101010101" charset="-122"/>
                <a:cs typeface="华文中宋" panose="02010600040101010101" charset="-122"/>
              </a:rPr>
              <a:t>树及编码</a:t>
            </a:r>
            <a:endParaRPr lang="zh-CN" altLang="en-US" sz="2000">
              <a:latin typeface="华文中宋" panose="02010600040101010101" charset="-122"/>
              <a:ea typeface="华文中宋" panose="02010600040101010101" charset="-122"/>
              <a:cs typeface="华文中宋" panose="02010600040101010101" charset="-122"/>
            </a:endParaRPr>
          </a:p>
          <a:p>
            <a:pPr fontAlgn="auto">
              <a:lnSpc>
                <a:spcPct val="150000"/>
              </a:lnSpc>
            </a:pPr>
            <a:r>
              <a:rPr lang="zh-CN" altLang="en-US" sz="2000">
                <a:latin typeface="华文中宋" panose="02010600040101010101" charset="-122"/>
                <a:ea typeface="华文中宋" panose="02010600040101010101" charset="-122"/>
                <a:cs typeface="华文中宋" panose="02010600040101010101" charset="-122"/>
              </a:rPr>
              <a:t>   最优二叉树。带权路径长度最短</a:t>
            </a:r>
            <a:endParaRPr lang="zh-CN" altLang="en-US" sz="2000">
              <a:latin typeface="华文中宋" panose="02010600040101010101" charset="-122"/>
              <a:ea typeface="华文中宋" panose="02010600040101010101" charset="-122"/>
              <a:cs typeface="华文中宋" panose="02010600040101010101" charset="-122"/>
            </a:endParaRPr>
          </a:p>
        </p:txBody>
      </p:sp>
      <p:pic>
        <p:nvPicPr>
          <p:cNvPr id="6" name="图片 5"/>
          <p:cNvPicPr>
            <a:picLocks noChangeAspect="1"/>
          </p:cNvPicPr>
          <p:nvPr/>
        </p:nvPicPr>
        <p:blipFill>
          <a:blip r:embed="rId3"/>
          <a:stretch>
            <a:fillRect/>
          </a:stretch>
        </p:blipFill>
        <p:spPr>
          <a:xfrm>
            <a:off x="903605" y="1948815"/>
            <a:ext cx="10572115" cy="47879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238656"/>
            <a:ext cx="3044147" cy="568740"/>
            <a:chOff x="1" y="238656"/>
            <a:chExt cx="2139695" cy="568740"/>
          </a:xfrm>
          <a:solidFill>
            <a:srgbClr val="4B7FB1"/>
          </a:solidFill>
        </p:grpSpPr>
        <p:sp>
          <p:nvSpPr>
            <p:cNvPr id="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167598" y="292194"/>
            <a:ext cx="2876550" cy="460375"/>
          </a:xfrm>
          <a:prstGeom prst="rect">
            <a:avLst/>
          </a:prstGeom>
          <a:noFill/>
        </p:spPr>
        <p:txBody>
          <a:bodyPr wrap="square" rtlCol="0">
            <a:spAutoFit/>
          </a:bodyPr>
          <a:lstStyle/>
          <a:p>
            <a:pPr algn="ctr"/>
            <a:r>
              <a:rPr lang="zh-CN" altLang="en-US" sz="2400" b="1" dirty="0">
                <a:solidFill>
                  <a:schemeClr val="bg1"/>
                </a:solidFill>
              </a:rPr>
              <a:t>预备知识</a:t>
            </a:r>
            <a:endParaRPr lang="zh-CN" altLang="en-US" sz="2400" b="1" dirty="0">
              <a:solidFill>
                <a:schemeClr val="bg1"/>
              </a:solidFill>
            </a:endParaRPr>
          </a:p>
        </p:txBody>
      </p:sp>
      <p:sp>
        <p:nvSpPr>
          <p:cNvPr id="7" name="文本框 6"/>
          <p:cNvSpPr txBox="1"/>
          <p:nvPr/>
        </p:nvSpPr>
        <p:spPr>
          <a:xfrm>
            <a:off x="462915" y="745490"/>
            <a:ext cx="10609580" cy="1014730"/>
          </a:xfrm>
          <a:prstGeom prst="rect">
            <a:avLst/>
          </a:prstGeom>
          <a:noFill/>
        </p:spPr>
        <p:txBody>
          <a:bodyPr wrap="square" rtlCol="0">
            <a:spAutoFit/>
          </a:bodyPr>
          <a:p>
            <a:pPr fontAlgn="auto">
              <a:lnSpc>
                <a:spcPct val="150000"/>
              </a:lnSpc>
            </a:pPr>
            <a:r>
              <a:rPr lang="en-US" sz="2000">
                <a:latin typeface="华文中宋" panose="02010600040101010101" charset="-122"/>
                <a:ea typeface="华文中宋" panose="02010600040101010101" charset="-122"/>
                <a:cs typeface="华文中宋" panose="02010600040101010101" charset="-122"/>
              </a:rPr>
              <a:t>Huffman</a:t>
            </a:r>
            <a:r>
              <a:rPr lang="zh-CN" altLang="en-US" sz="2000">
                <a:latin typeface="华文中宋" panose="02010600040101010101" charset="-122"/>
                <a:ea typeface="华文中宋" panose="02010600040101010101" charset="-122"/>
                <a:cs typeface="华文中宋" panose="02010600040101010101" charset="-122"/>
              </a:rPr>
              <a:t>编码：</a:t>
            </a:r>
            <a:endParaRPr lang="zh-CN" altLang="en-US" sz="2000">
              <a:latin typeface="华文中宋" panose="02010600040101010101" charset="-122"/>
              <a:ea typeface="华文中宋" panose="02010600040101010101" charset="-122"/>
              <a:cs typeface="华文中宋" panose="02010600040101010101" charset="-122"/>
            </a:endParaRPr>
          </a:p>
          <a:p>
            <a:pPr fontAlgn="auto">
              <a:lnSpc>
                <a:spcPct val="150000"/>
              </a:lnSpc>
            </a:pPr>
            <a:r>
              <a:rPr lang="zh-CN" altLang="en-US" sz="2000">
                <a:latin typeface="华文中宋" panose="02010600040101010101" charset="-122"/>
                <a:ea typeface="华文中宋" panose="02010600040101010101" charset="-122"/>
                <a:cs typeface="华文中宋" panose="02010600040101010101" charset="-122"/>
              </a:rPr>
              <a:t>      频率小的编码长，频率大的编码短</a:t>
            </a:r>
            <a:endParaRPr lang="en-US" altLang="zh-CN" sz="2000">
              <a:latin typeface="华文中宋" panose="02010600040101010101" charset="-122"/>
              <a:ea typeface="华文中宋" panose="02010600040101010101" charset="-122"/>
              <a:cs typeface="华文中宋" panose="02010600040101010101" charset="-122"/>
            </a:endParaRPr>
          </a:p>
        </p:txBody>
      </p:sp>
      <p:pic>
        <p:nvPicPr>
          <p:cNvPr id="6" name="图片 5"/>
          <p:cNvPicPr>
            <a:picLocks noChangeAspect="1"/>
          </p:cNvPicPr>
          <p:nvPr/>
        </p:nvPicPr>
        <p:blipFill>
          <a:blip r:embed="rId3"/>
          <a:srcRect l="-5354" t="-2483"/>
          <a:stretch>
            <a:fillRect/>
          </a:stretch>
        </p:blipFill>
        <p:spPr>
          <a:xfrm>
            <a:off x="1110615" y="1609090"/>
            <a:ext cx="7573010" cy="50482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238656"/>
            <a:ext cx="3044147" cy="568740"/>
            <a:chOff x="1" y="238656"/>
            <a:chExt cx="2139695" cy="568740"/>
          </a:xfrm>
          <a:solidFill>
            <a:srgbClr val="4B7FB1"/>
          </a:solidFill>
        </p:grpSpPr>
        <p:sp>
          <p:nvSpPr>
            <p:cNvPr id="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167598" y="292194"/>
            <a:ext cx="2876550" cy="460375"/>
          </a:xfrm>
          <a:prstGeom prst="rect">
            <a:avLst/>
          </a:prstGeom>
          <a:noFill/>
        </p:spPr>
        <p:txBody>
          <a:bodyPr wrap="square" rtlCol="0">
            <a:spAutoFit/>
          </a:bodyPr>
          <a:lstStyle/>
          <a:p>
            <a:pPr algn="ctr"/>
            <a:r>
              <a:rPr lang="en-US" altLang="zh-CN" sz="2400" b="1" dirty="0">
                <a:solidFill>
                  <a:schemeClr val="bg1"/>
                </a:solidFill>
              </a:rPr>
              <a:t>word2vec</a:t>
            </a:r>
            <a:endParaRPr lang="en-US" altLang="zh-CN" sz="2400" b="1" dirty="0">
              <a:solidFill>
                <a:schemeClr val="bg1"/>
              </a:solidFill>
            </a:endParaRPr>
          </a:p>
        </p:txBody>
      </p:sp>
      <p:sp>
        <p:nvSpPr>
          <p:cNvPr id="7" name="文本框 6"/>
          <p:cNvSpPr txBox="1"/>
          <p:nvPr/>
        </p:nvSpPr>
        <p:spPr>
          <a:xfrm>
            <a:off x="462915" y="745490"/>
            <a:ext cx="10609580" cy="1014730"/>
          </a:xfrm>
          <a:prstGeom prst="rect">
            <a:avLst/>
          </a:prstGeom>
          <a:noFill/>
        </p:spPr>
        <p:txBody>
          <a:bodyPr wrap="square" rtlCol="0">
            <a:spAutoFit/>
          </a:bodyPr>
          <a:p>
            <a:pPr fontAlgn="auto">
              <a:lnSpc>
                <a:spcPct val="150000"/>
              </a:lnSpc>
            </a:pPr>
            <a:r>
              <a:rPr lang="en-US" sz="2000">
                <a:latin typeface="华文中宋" panose="02010600040101010101" charset="-122"/>
                <a:ea typeface="华文中宋" panose="02010600040101010101" charset="-122"/>
                <a:cs typeface="华文中宋" panose="02010600040101010101" charset="-122"/>
              </a:rPr>
              <a:t>word2vec</a:t>
            </a:r>
            <a:r>
              <a:rPr lang="zh-CN" altLang="en-US" sz="2000">
                <a:latin typeface="华文中宋" panose="02010600040101010101" charset="-122"/>
                <a:ea typeface="华文中宋" panose="02010600040101010101" charset="-122"/>
                <a:cs typeface="华文中宋" panose="02010600040101010101" charset="-122"/>
              </a:rPr>
              <a:t>有两个模型：</a:t>
            </a:r>
            <a:r>
              <a:rPr lang="en-US" altLang="zh-CN" sz="2000">
                <a:latin typeface="华文中宋" panose="02010600040101010101" charset="-122"/>
                <a:ea typeface="华文中宋" panose="02010600040101010101" charset="-122"/>
                <a:cs typeface="华文中宋" panose="02010600040101010101" charset="-122"/>
              </a:rPr>
              <a:t>CBOW</a:t>
            </a:r>
            <a:r>
              <a:rPr lang="zh-CN" altLang="en-US" sz="2000">
                <a:latin typeface="华文中宋" panose="02010600040101010101" charset="-122"/>
                <a:ea typeface="华文中宋" panose="02010600040101010101" charset="-122"/>
                <a:cs typeface="华文中宋" panose="02010600040101010101" charset="-122"/>
              </a:rPr>
              <a:t>连续词袋模型、</a:t>
            </a:r>
            <a:r>
              <a:rPr lang="en-US" altLang="zh-CN" sz="2000">
                <a:latin typeface="华文中宋" panose="02010600040101010101" charset="-122"/>
                <a:ea typeface="华文中宋" panose="02010600040101010101" charset="-122"/>
                <a:cs typeface="华文中宋" panose="02010600040101010101" charset="-122"/>
              </a:rPr>
              <a:t>Skip-gram</a:t>
            </a:r>
            <a:r>
              <a:rPr lang="zh-CN" altLang="en-US" sz="2000">
                <a:latin typeface="华文中宋" panose="02010600040101010101" charset="-122"/>
                <a:ea typeface="华文中宋" panose="02010600040101010101" charset="-122"/>
                <a:cs typeface="华文中宋" panose="02010600040101010101" charset="-122"/>
              </a:rPr>
              <a:t>跳字模型</a:t>
            </a:r>
            <a:endParaRPr lang="zh-CN" altLang="en-US" sz="2000">
              <a:latin typeface="华文中宋" panose="02010600040101010101" charset="-122"/>
              <a:ea typeface="华文中宋" panose="02010600040101010101" charset="-122"/>
              <a:cs typeface="华文中宋" panose="02010600040101010101" charset="-122"/>
            </a:endParaRPr>
          </a:p>
          <a:p>
            <a:pPr fontAlgn="auto">
              <a:lnSpc>
                <a:spcPct val="150000"/>
              </a:lnSpc>
            </a:pPr>
            <a:r>
              <a:rPr lang="zh-CN" altLang="en-US" sz="2000">
                <a:latin typeface="华文中宋" panose="02010600040101010101" charset="-122"/>
                <a:ea typeface="华文中宋" panose="02010600040101010101" charset="-122"/>
                <a:cs typeface="华文中宋" panose="02010600040101010101" charset="-122"/>
              </a:rPr>
              <a:t>两种高效的训练方法：Hierarchical Softmax分层的</a:t>
            </a:r>
            <a:r>
              <a:rPr lang="en-US" altLang="zh-CN" sz="2000">
                <a:latin typeface="华文中宋" panose="02010600040101010101" charset="-122"/>
                <a:ea typeface="华文中宋" panose="02010600040101010101" charset="-122"/>
                <a:cs typeface="华文中宋" panose="02010600040101010101" charset="-122"/>
              </a:rPr>
              <a:t>Softmax</a:t>
            </a:r>
            <a:r>
              <a:rPr lang="zh-CN" altLang="en-US" sz="2000">
                <a:latin typeface="华文中宋" panose="02010600040101010101" charset="-122"/>
                <a:ea typeface="华文中宋" panose="02010600040101010101" charset="-122"/>
                <a:cs typeface="华文中宋" panose="02010600040101010101" charset="-122"/>
              </a:rPr>
              <a:t>，Negative Sampling负采样</a:t>
            </a:r>
            <a:endParaRPr lang="zh-CN" altLang="en-US" sz="2000">
              <a:latin typeface="华文中宋" panose="02010600040101010101" charset="-122"/>
              <a:ea typeface="华文中宋" panose="02010600040101010101" charset="-122"/>
              <a:cs typeface="华文中宋" panose="02010600040101010101" charset="-122"/>
            </a:endParaRPr>
          </a:p>
        </p:txBody>
      </p:sp>
      <p:pic>
        <p:nvPicPr>
          <p:cNvPr id="6" name="图片 5"/>
          <p:cNvPicPr>
            <a:picLocks noChangeAspect="1"/>
          </p:cNvPicPr>
          <p:nvPr/>
        </p:nvPicPr>
        <p:blipFill>
          <a:blip r:embed="rId3"/>
          <a:stretch>
            <a:fillRect/>
          </a:stretch>
        </p:blipFill>
        <p:spPr>
          <a:xfrm>
            <a:off x="1060450" y="1760220"/>
            <a:ext cx="9768840" cy="50444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238760"/>
            <a:ext cx="3617595" cy="568960"/>
            <a:chOff x="1" y="238656"/>
            <a:chExt cx="2139695" cy="568740"/>
          </a:xfrm>
          <a:solidFill>
            <a:srgbClr val="4B7FB1"/>
          </a:solidFill>
        </p:grpSpPr>
        <p:sp>
          <p:nvSpPr>
            <p:cNvPr id="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167640" y="292100"/>
            <a:ext cx="3449955" cy="460375"/>
          </a:xfrm>
          <a:prstGeom prst="rect">
            <a:avLst/>
          </a:prstGeom>
          <a:noFill/>
        </p:spPr>
        <p:txBody>
          <a:bodyPr wrap="square" rtlCol="0">
            <a:spAutoFit/>
          </a:bodyPr>
          <a:lstStyle/>
          <a:p>
            <a:r>
              <a:rPr lang="zh-CN" altLang="en-US" sz="2400">
                <a:latin typeface="华文中宋" panose="02010600040101010101" charset="-122"/>
                <a:ea typeface="华文中宋" panose="02010600040101010101" charset="-122"/>
                <a:cs typeface="华文中宋" panose="02010600040101010101" charset="-122"/>
                <a:sym typeface="+mn-ea"/>
              </a:rPr>
              <a:t>Hierarchical Softmax</a:t>
            </a:r>
            <a:endParaRPr lang="zh-CN" altLang="en-US" sz="2400" b="1" dirty="0">
              <a:solidFill>
                <a:schemeClr val="bg1"/>
              </a:solidFill>
            </a:endParaRPr>
          </a:p>
        </p:txBody>
      </p:sp>
      <p:sp>
        <p:nvSpPr>
          <p:cNvPr id="7" name="文本框 6"/>
          <p:cNvSpPr txBox="1"/>
          <p:nvPr/>
        </p:nvSpPr>
        <p:spPr>
          <a:xfrm>
            <a:off x="443230" y="807720"/>
            <a:ext cx="10609580" cy="2861310"/>
          </a:xfrm>
          <a:prstGeom prst="rect">
            <a:avLst/>
          </a:prstGeom>
          <a:noFill/>
        </p:spPr>
        <p:txBody>
          <a:bodyPr wrap="square" rtlCol="0">
            <a:spAutoFit/>
          </a:bodyPr>
          <a:p>
            <a:pPr fontAlgn="auto">
              <a:lnSpc>
                <a:spcPct val="150000"/>
              </a:lnSpc>
            </a:pPr>
            <a:r>
              <a:rPr lang="zh-CN" sz="2000">
                <a:latin typeface="华文中宋" panose="02010600040101010101" charset="-122"/>
                <a:ea typeface="华文中宋" panose="02010600040101010101" charset="-122"/>
                <a:cs typeface="华文中宋" panose="02010600040101010101" charset="-122"/>
              </a:rPr>
              <a:t>基于神经网络的语言模型的目标函数（通常取如下的对数似然函数）：</a:t>
            </a:r>
            <a:endParaRPr lang="zh-CN" sz="2000">
              <a:latin typeface="华文中宋" panose="02010600040101010101" charset="-122"/>
              <a:ea typeface="华文中宋" panose="02010600040101010101" charset="-122"/>
              <a:cs typeface="华文中宋" panose="02010600040101010101" charset="-122"/>
            </a:endParaRPr>
          </a:p>
          <a:p>
            <a:pPr fontAlgn="auto">
              <a:lnSpc>
                <a:spcPct val="150000"/>
              </a:lnSpc>
            </a:pPr>
            <a:r>
              <a:rPr lang="en-US" altLang="zh-CN" sz="2000">
                <a:latin typeface="华文中宋" panose="02010600040101010101" charset="-122"/>
                <a:ea typeface="华文中宋" panose="02010600040101010101" charset="-122"/>
                <a:cs typeface="华文中宋" panose="02010600040101010101" charset="-122"/>
              </a:rPr>
              <a:t>CBOW</a:t>
            </a:r>
            <a:r>
              <a:rPr lang="zh-CN" altLang="en-US" sz="2000">
                <a:latin typeface="华文中宋" panose="02010600040101010101" charset="-122"/>
                <a:ea typeface="华文中宋" panose="02010600040101010101" charset="-122"/>
                <a:cs typeface="华文中宋" panose="02010600040101010101" charset="-122"/>
              </a:rPr>
              <a:t>的目标函数：</a:t>
            </a:r>
            <a:endParaRPr lang="zh-CN" altLang="en-US" sz="2000">
              <a:latin typeface="华文中宋" panose="02010600040101010101" charset="-122"/>
              <a:ea typeface="华文中宋" panose="02010600040101010101" charset="-122"/>
              <a:cs typeface="华文中宋" panose="02010600040101010101" charset="-122"/>
            </a:endParaRPr>
          </a:p>
          <a:p>
            <a:pPr fontAlgn="auto">
              <a:lnSpc>
                <a:spcPct val="150000"/>
              </a:lnSpc>
            </a:pPr>
            <a:endParaRPr lang="zh-CN" altLang="en-US" sz="2000">
              <a:latin typeface="华文中宋" panose="02010600040101010101" charset="-122"/>
              <a:ea typeface="华文中宋" panose="02010600040101010101" charset="-122"/>
              <a:cs typeface="华文中宋" panose="02010600040101010101" charset="-122"/>
            </a:endParaRPr>
          </a:p>
          <a:p>
            <a:pPr fontAlgn="auto">
              <a:lnSpc>
                <a:spcPct val="150000"/>
              </a:lnSpc>
            </a:pPr>
            <a:endParaRPr lang="zh-CN" altLang="en-US" sz="2000">
              <a:latin typeface="华文中宋" panose="02010600040101010101" charset="-122"/>
              <a:ea typeface="华文中宋" panose="02010600040101010101" charset="-122"/>
              <a:cs typeface="华文中宋" panose="02010600040101010101" charset="-122"/>
            </a:endParaRPr>
          </a:p>
          <a:p>
            <a:pPr fontAlgn="auto">
              <a:lnSpc>
                <a:spcPct val="150000"/>
              </a:lnSpc>
            </a:pPr>
            <a:endParaRPr lang="en-US" altLang="zh-CN" sz="2000">
              <a:latin typeface="华文中宋" panose="02010600040101010101" charset="-122"/>
              <a:ea typeface="华文中宋" panose="02010600040101010101" charset="-122"/>
              <a:cs typeface="华文中宋" panose="02010600040101010101" charset="-122"/>
            </a:endParaRPr>
          </a:p>
          <a:p>
            <a:pPr fontAlgn="auto">
              <a:lnSpc>
                <a:spcPct val="150000"/>
              </a:lnSpc>
            </a:pPr>
            <a:r>
              <a:rPr lang="en-US" altLang="zh-CN" sz="2000">
                <a:latin typeface="华文中宋" panose="02010600040101010101" charset="-122"/>
                <a:ea typeface="华文中宋" panose="02010600040101010101" charset="-122"/>
                <a:cs typeface="华文中宋" panose="02010600040101010101" charset="-122"/>
              </a:rPr>
              <a:t>Skip-gram</a:t>
            </a:r>
            <a:r>
              <a:rPr lang="zh-CN" altLang="en-US" sz="2000">
                <a:latin typeface="华文中宋" panose="02010600040101010101" charset="-122"/>
                <a:ea typeface="华文中宋" panose="02010600040101010101" charset="-122"/>
                <a:cs typeface="华文中宋" panose="02010600040101010101" charset="-122"/>
              </a:rPr>
              <a:t>的目标函数</a:t>
            </a:r>
            <a:endParaRPr lang="zh-CN" altLang="en-US" sz="2000">
              <a:latin typeface="华文中宋" panose="02010600040101010101" charset="-122"/>
              <a:ea typeface="华文中宋" panose="02010600040101010101" charset="-122"/>
              <a:cs typeface="华文中宋" panose="02010600040101010101" charset="-122"/>
            </a:endParaRPr>
          </a:p>
        </p:txBody>
      </p:sp>
      <p:pic>
        <p:nvPicPr>
          <p:cNvPr id="6" name="图片 5"/>
          <p:cNvPicPr>
            <a:picLocks noChangeAspect="1"/>
          </p:cNvPicPr>
          <p:nvPr/>
        </p:nvPicPr>
        <p:blipFill>
          <a:blip r:embed="rId3"/>
          <a:stretch>
            <a:fillRect/>
          </a:stretch>
        </p:blipFill>
        <p:spPr>
          <a:xfrm>
            <a:off x="1208405" y="1906905"/>
            <a:ext cx="4730115" cy="993775"/>
          </a:xfrm>
          <a:prstGeom prst="rect">
            <a:avLst/>
          </a:prstGeom>
        </p:spPr>
      </p:pic>
      <p:pic>
        <p:nvPicPr>
          <p:cNvPr id="8" name="图片 7"/>
          <p:cNvPicPr>
            <a:picLocks noChangeAspect="1"/>
          </p:cNvPicPr>
          <p:nvPr/>
        </p:nvPicPr>
        <p:blipFill>
          <a:blip r:embed="rId4"/>
          <a:stretch>
            <a:fillRect/>
          </a:stretch>
        </p:blipFill>
        <p:spPr>
          <a:xfrm>
            <a:off x="1208405" y="3999230"/>
            <a:ext cx="4879975" cy="998220"/>
          </a:xfrm>
          <a:prstGeom prst="rect">
            <a:avLst/>
          </a:prstGeom>
        </p:spPr>
      </p:pic>
    </p:spTree>
  </p:cSld>
  <p:clrMapOvr>
    <a:masterClrMapping/>
  </p:clrMapOvr>
</p:sld>
</file>

<file path=ppt/tags/tag1.xml><?xml version="1.0" encoding="utf-8"?>
<p:tagLst xmlns:p="http://schemas.openxmlformats.org/presentationml/2006/main">
  <p:tag name="PA" val="v3.0.1"/>
</p:tagLst>
</file>

<file path=ppt/tags/tag10.xml><?xml version="1.0" encoding="utf-8"?>
<p:tagLst xmlns:p="http://schemas.openxmlformats.org/presentationml/2006/main">
  <p:tag name="PA" val="v3.0.1"/>
</p:tagLst>
</file>

<file path=ppt/tags/tag11.xml><?xml version="1.0" encoding="utf-8"?>
<p:tagLst xmlns:p="http://schemas.openxmlformats.org/presentationml/2006/main">
  <p:tag name="PA" val="v3.0.1"/>
</p:tagLst>
</file>

<file path=ppt/tags/tag12.xml><?xml version="1.0" encoding="utf-8"?>
<p:tagLst xmlns:p="http://schemas.openxmlformats.org/presentationml/2006/main">
  <p:tag name="PA" val="v3.0.1"/>
</p:tagLst>
</file>

<file path=ppt/tags/tag13.xml><?xml version="1.0" encoding="utf-8"?>
<p:tagLst xmlns:p="http://schemas.openxmlformats.org/presentationml/2006/main">
  <p:tag name="PA" val="v3.0.1"/>
</p:tagLst>
</file>

<file path=ppt/tags/tag14.xml><?xml version="1.0" encoding="utf-8"?>
<p:tagLst xmlns:p="http://schemas.openxmlformats.org/presentationml/2006/main">
  <p:tag name="PA" val="v3.0.1"/>
</p:tagLst>
</file>

<file path=ppt/tags/tag15.xml><?xml version="1.0" encoding="utf-8"?>
<p:tagLst xmlns:p="http://schemas.openxmlformats.org/presentationml/2006/main">
  <p:tag name="PA" val="v3.0.1"/>
</p:tagLst>
</file>

<file path=ppt/tags/tag16.xml><?xml version="1.0" encoding="utf-8"?>
<p:tagLst xmlns:p="http://schemas.openxmlformats.org/presentationml/2006/main">
  <p:tag name="PA" val="v3.0.1"/>
</p:tagLst>
</file>

<file path=ppt/tags/tag17.xml><?xml version="1.0" encoding="utf-8"?>
<p:tagLst xmlns:p="http://schemas.openxmlformats.org/presentationml/2006/main">
  <p:tag name="PA" val="v3.0.1"/>
</p:tagLst>
</file>

<file path=ppt/tags/tag18.xml><?xml version="1.0" encoding="utf-8"?>
<p:tagLst xmlns:p="http://schemas.openxmlformats.org/presentationml/2006/main">
  <p:tag name="PA" val="v3.0.1"/>
</p:tagLst>
</file>

<file path=ppt/tags/tag19.xml><?xml version="1.0" encoding="utf-8"?>
<p:tagLst xmlns:p="http://schemas.openxmlformats.org/presentationml/2006/main">
  <p:tag name="PA" val="v3.0.1"/>
</p:tagLst>
</file>

<file path=ppt/tags/tag2.xml><?xml version="1.0" encoding="utf-8"?>
<p:tagLst xmlns:p="http://schemas.openxmlformats.org/presentationml/2006/main">
  <p:tag name="PA" val="v3.0.1"/>
</p:tagLst>
</file>

<file path=ppt/tags/tag20.xml><?xml version="1.0" encoding="utf-8"?>
<p:tagLst xmlns:p="http://schemas.openxmlformats.org/presentationml/2006/main">
  <p:tag name="PA" val="v3.0.1"/>
</p:tagLst>
</file>

<file path=ppt/tags/tag21.xml><?xml version="1.0" encoding="utf-8"?>
<p:tagLst xmlns:p="http://schemas.openxmlformats.org/presentationml/2006/main">
  <p:tag name="PA" val="v3.0.1"/>
</p:tagLst>
</file>

<file path=ppt/tags/tag22.xml><?xml version="1.0" encoding="utf-8"?>
<p:tagLst xmlns:p="http://schemas.openxmlformats.org/presentationml/2006/main">
  <p:tag name="PA" val="v3.0.1"/>
</p:tagLst>
</file>

<file path=ppt/tags/tag23.xml><?xml version="1.0" encoding="utf-8"?>
<p:tagLst xmlns:p="http://schemas.openxmlformats.org/presentationml/2006/main">
  <p:tag name="PA" val="v3.0.1"/>
</p:tagLst>
</file>

<file path=ppt/tags/tag24.xml><?xml version="1.0" encoding="utf-8"?>
<p:tagLst xmlns:p="http://schemas.openxmlformats.org/presentationml/2006/main">
  <p:tag name="PA" val="v3.0.1"/>
</p:tagLst>
</file>

<file path=ppt/tags/tag25.xml><?xml version="1.0" encoding="utf-8"?>
<p:tagLst xmlns:p="http://schemas.openxmlformats.org/presentationml/2006/main">
  <p:tag name="PA" val="v3.0.1"/>
</p:tagLst>
</file>

<file path=ppt/tags/tag26.xml><?xml version="1.0" encoding="utf-8"?>
<p:tagLst xmlns:p="http://schemas.openxmlformats.org/presentationml/2006/main">
  <p:tag name="PA" val="v3.0.1"/>
</p:tagLst>
</file>

<file path=ppt/tags/tag27.xml><?xml version="1.0" encoding="utf-8"?>
<p:tagLst xmlns:p="http://schemas.openxmlformats.org/presentationml/2006/main">
  <p:tag name="PA" val="v3.0.1"/>
</p:tagLst>
</file>

<file path=ppt/tags/tag28.xml><?xml version="1.0" encoding="utf-8"?>
<p:tagLst xmlns:p="http://schemas.openxmlformats.org/presentationml/2006/main">
  <p:tag name="PA" val="v3.0.1"/>
</p:tagLst>
</file>

<file path=ppt/tags/tag29.xml><?xml version="1.0" encoding="utf-8"?>
<p:tagLst xmlns:p="http://schemas.openxmlformats.org/presentationml/2006/main">
  <p:tag name="PA" val="v3.0.1"/>
</p:tagLst>
</file>

<file path=ppt/tags/tag3.xml><?xml version="1.0" encoding="utf-8"?>
<p:tagLst xmlns:p="http://schemas.openxmlformats.org/presentationml/2006/main">
  <p:tag name="KSO_WM_SLIDE_MODEL_TYPE" val="cover"/>
</p:tagLst>
</file>

<file path=ppt/tags/tag30.xml><?xml version="1.0" encoding="utf-8"?>
<p:tagLst xmlns:p="http://schemas.openxmlformats.org/presentationml/2006/main">
  <p:tag name="PA" val="v3.0.1"/>
</p:tagLst>
</file>

<file path=ppt/tags/tag31.xml><?xml version="1.0" encoding="utf-8"?>
<p:tagLst xmlns:p="http://schemas.openxmlformats.org/presentationml/2006/main">
  <p:tag name="PA" val="v3.0.1"/>
</p:tagLst>
</file>

<file path=ppt/tags/tag32.xml><?xml version="1.0" encoding="utf-8"?>
<p:tagLst xmlns:p="http://schemas.openxmlformats.org/presentationml/2006/main">
  <p:tag name="PA" val="v3.0.1"/>
</p:tagLst>
</file>

<file path=ppt/tags/tag33.xml><?xml version="1.0" encoding="utf-8"?>
<p:tagLst xmlns:p="http://schemas.openxmlformats.org/presentationml/2006/main">
  <p:tag name="PA" val="v3.0.1"/>
</p:tagLst>
</file>

<file path=ppt/tags/tag34.xml><?xml version="1.0" encoding="utf-8"?>
<p:tagLst xmlns:p="http://schemas.openxmlformats.org/presentationml/2006/main">
  <p:tag name="PA" val="v3.0.1"/>
</p:tagLst>
</file>

<file path=ppt/tags/tag35.xml><?xml version="1.0" encoding="utf-8"?>
<p:tagLst xmlns:p="http://schemas.openxmlformats.org/presentationml/2006/main">
  <p:tag name="PA" val="v3.0.1"/>
</p:tagLst>
</file>

<file path=ppt/tags/tag36.xml><?xml version="1.0" encoding="utf-8"?>
<p:tagLst xmlns:p="http://schemas.openxmlformats.org/presentationml/2006/main">
  <p:tag name="PA" val="v3.0.1"/>
</p:tagLst>
</file>

<file path=ppt/tags/tag37.xml><?xml version="1.0" encoding="utf-8"?>
<p:tagLst xmlns:p="http://schemas.openxmlformats.org/presentationml/2006/main">
  <p:tag name="PA" val="v3.0.1"/>
</p:tagLst>
</file>

<file path=ppt/tags/tag38.xml><?xml version="1.0" encoding="utf-8"?>
<p:tagLst xmlns:p="http://schemas.openxmlformats.org/presentationml/2006/main">
  <p:tag name="PA" val="v3.0.1"/>
</p:tagLst>
</file>

<file path=ppt/tags/tag39.xml><?xml version="1.0" encoding="utf-8"?>
<p:tagLst xmlns:p="http://schemas.openxmlformats.org/presentationml/2006/main">
  <p:tag name="PA" val="v3.0.1"/>
</p:tagLst>
</file>

<file path=ppt/tags/tag4.xml><?xml version="1.0" encoding="utf-8"?>
<p:tagLst xmlns:p="http://schemas.openxmlformats.org/presentationml/2006/main">
  <p:tag name="PA" val="v3.0.1"/>
</p:tagLst>
</file>

<file path=ppt/tags/tag40.xml><?xml version="1.0" encoding="utf-8"?>
<p:tagLst xmlns:p="http://schemas.openxmlformats.org/presentationml/2006/main">
  <p:tag name="PA" val="v3.0.1"/>
</p:tagLst>
</file>

<file path=ppt/tags/tag41.xml><?xml version="1.0" encoding="utf-8"?>
<p:tagLst xmlns:p="http://schemas.openxmlformats.org/presentationml/2006/main">
  <p:tag name="PA" val="v3.0.1"/>
</p:tagLst>
</file>

<file path=ppt/tags/tag42.xml><?xml version="1.0" encoding="utf-8"?>
<p:tagLst xmlns:p="http://schemas.openxmlformats.org/presentationml/2006/main">
  <p:tag name="PA" val="v3.0.1"/>
</p:tagLst>
</file>

<file path=ppt/tags/tag43.xml><?xml version="1.0" encoding="utf-8"?>
<p:tagLst xmlns:p="http://schemas.openxmlformats.org/presentationml/2006/main">
  <p:tag name="PA" val="v3.0.1"/>
</p:tagLst>
</file>

<file path=ppt/tags/tag44.xml><?xml version="1.0" encoding="utf-8"?>
<p:tagLst xmlns:p="http://schemas.openxmlformats.org/presentationml/2006/main">
  <p:tag name="PA" val="v3.0.1"/>
</p:tagLst>
</file>

<file path=ppt/tags/tag45.xml><?xml version="1.0" encoding="utf-8"?>
<p:tagLst xmlns:p="http://schemas.openxmlformats.org/presentationml/2006/main">
  <p:tag name="PA" val="v3.0.1"/>
</p:tagLst>
</file>

<file path=ppt/tags/tag46.xml><?xml version="1.0" encoding="utf-8"?>
<p:tagLst xmlns:p="http://schemas.openxmlformats.org/presentationml/2006/main">
  <p:tag name="PA" val="v3.0.1"/>
</p:tagLst>
</file>

<file path=ppt/tags/tag47.xml><?xml version="1.0" encoding="utf-8"?>
<p:tagLst xmlns:p="http://schemas.openxmlformats.org/presentationml/2006/main">
  <p:tag name="PA" val="v3.0.1"/>
</p:tagLst>
</file>

<file path=ppt/tags/tag48.xml><?xml version="1.0" encoding="utf-8"?>
<p:tagLst xmlns:p="http://schemas.openxmlformats.org/presentationml/2006/main">
  <p:tag name="PA" val="v3.0.1"/>
</p:tagLst>
</file>

<file path=ppt/tags/tag49.xml><?xml version="1.0" encoding="utf-8"?>
<p:tagLst xmlns:p="http://schemas.openxmlformats.org/presentationml/2006/main">
  <p:tag name="PA" val="v3.0.1"/>
</p:tagLst>
</file>

<file path=ppt/tags/tag5.xml><?xml version="1.0" encoding="utf-8"?>
<p:tagLst xmlns:p="http://schemas.openxmlformats.org/presentationml/2006/main">
  <p:tag name="PA" val="v3.0.1"/>
</p:tagLst>
</file>

<file path=ppt/tags/tag50.xml><?xml version="1.0" encoding="utf-8"?>
<p:tagLst xmlns:p="http://schemas.openxmlformats.org/presentationml/2006/main">
  <p:tag name="PA" val="v3.0.1"/>
</p:tagLst>
</file>

<file path=ppt/tags/tag51.xml><?xml version="1.0" encoding="utf-8"?>
<p:tagLst xmlns:p="http://schemas.openxmlformats.org/presentationml/2006/main">
  <p:tag name="PA" val="v3.0.1"/>
</p:tagLst>
</file>

<file path=ppt/tags/tag52.xml><?xml version="1.0" encoding="utf-8"?>
<p:tagLst xmlns:p="http://schemas.openxmlformats.org/presentationml/2006/main">
  <p:tag name="PA" val="v3.0.1"/>
</p:tagLst>
</file>

<file path=ppt/tags/tag53.xml><?xml version="1.0" encoding="utf-8"?>
<p:tagLst xmlns:p="http://schemas.openxmlformats.org/presentationml/2006/main">
  <p:tag name="PA" val="v3.0.1"/>
</p:tagLst>
</file>

<file path=ppt/tags/tag54.xml><?xml version="1.0" encoding="utf-8"?>
<p:tagLst xmlns:p="http://schemas.openxmlformats.org/presentationml/2006/main">
  <p:tag name="PA" val="v3.0.1"/>
</p:tagLst>
</file>

<file path=ppt/tags/tag55.xml><?xml version="1.0" encoding="utf-8"?>
<p:tagLst xmlns:p="http://schemas.openxmlformats.org/presentationml/2006/main">
  <p:tag name="PA" val="v3.0.1"/>
</p:tagLst>
</file>

<file path=ppt/tags/tag56.xml><?xml version="1.0" encoding="utf-8"?>
<p:tagLst xmlns:p="http://schemas.openxmlformats.org/presentationml/2006/main">
  <p:tag name="PA" val="v3.0.1"/>
</p:tagLst>
</file>

<file path=ppt/tags/tag57.xml><?xml version="1.0" encoding="utf-8"?>
<p:tagLst xmlns:p="http://schemas.openxmlformats.org/presentationml/2006/main">
  <p:tag name="PA" val="v3.0.1"/>
</p:tagLst>
</file>

<file path=ppt/tags/tag58.xml><?xml version="1.0" encoding="utf-8"?>
<p:tagLst xmlns:p="http://schemas.openxmlformats.org/presentationml/2006/main">
  <p:tag name="PA" val="v3.0.1"/>
</p:tagLst>
</file>

<file path=ppt/tags/tag59.xml><?xml version="1.0" encoding="utf-8"?>
<p:tagLst xmlns:p="http://schemas.openxmlformats.org/presentationml/2006/main">
  <p:tag name="PA" val="v3.0.1"/>
</p:tagLst>
</file>

<file path=ppt/tags/tag6.xml><?xml version="1.0" encoding="utf-8"?>
<p:tagLst xmlns:p="http://schemas.openxmlformats.org/presentationml/2006/main">
  <p:tag name="PA" val="v3.0.1"/>
</p:tagLst>
</file>

<file path=ppt/tags/tag60.xml><?xml version="1.0" encoding="utf-8"?>
<p:tagLst xmlns:p="http://schemas.openxmlformats.org/presentationml/2006/main">
  <p:tag name="PA" val="v3.0.1"/>
</p:tagLst>
</file>

<file path=ppt/tags/tag61.xml><?xml version="1.0" encoding="utf-8"?>
<p:tagLst xmlns:p="http://schemas.openxmlformats.org/presentationml/2006/main">
  <p:tag name="PA" val="v3.0.1"/>
</p:tagLst>
</file>

<file path=ppt/tags/tag62.xml><?xml version="1.0" encoding="utf-8"?>
<p:tagLst xmlns:p="http://schemas.openxmlformats.org/presentationml/2006/main">
  <p:tag name="PA" val="v3.0.1"/>
</p:tagLst>
</file>

<file path=ppt/tags/tag63.xml><?xml version="1.0" encoding="utf-8"?>
<p:tagLst xmlns:p="http://schemas.openxmlformats.org/presentationml/2006/main">
  <p:tag name="PA" val="v3.0.1"/>
</p:tagLst>
</file>

<file path=ppt/tags/tag64.xml><?xml version="1.0" encoding="utf-8"?>
<p:tagLst xmlns:p="http://schemas.openxmlformats.org/presentationml/2006/main">
  <p:tag name="PA" val="v3.0.1"/>
</p:tagLst>
</file>

<file path=ppt/tags/tag65.xml><?xml version="1.0" encoding="utf-8"?>
<p:tagLst xmlns:p="http://schemas.openxmlformats.org/presentationml/2006/main">
  <p:tag name="PA" val="v3.0.1"/>
</p:tagLst>
</file>

<file path=ppt/tags/tag66.xml><?xml version="1.0" encoding="utf-8"?>
<p:tagLst xmlns:p="http://schemas.openxmlformats.org/presentationml/2006/main">
  <p:tag name="PA" val="v3.0.1"/>
</p:tagLst>
</file>

<file path=ppt/tags/tag67.xml><?xml version="1.0" encoding="utf-8"?>
<p:tagLst xmlns:p="http://schemas.openxmlformats.org/presentationml/2006/main">
  <p:tag name="PA" val="v3.0.1"/>
</p:tagLst>
</file>

<file path=ppt/tags/tag68.xml><?xml version="1.0" encoding="utf-8"?>
<p:tagLst xmlns:p="http://schemas.openxmlformats.org/presentationml/2006/main">
  <p:tag name="PA" val="v3.0.1"/>
</p:tagLst>
</file>

<file path=ppt/tags/tag69.xml><?xml version="1.0" encoding="utf-8"?>
<p:tagLst xmlns:p="http://schemas.openxmlformats.org/presentationml/2006/main">
  <p:tag name="PA" val="v3.0.1"/>
</p:tagLst>
</file>

<file path=ppt/tags/tag7.xml><?xml version="1.0" encoding="utf-8"?>
<p:tagLst xmlns:p="http://schemas.openxmlformats.org/presentationml/2006/main">
  <p:tag name="PA" val="v3.0.1"/>
</p:tagLst>
</file>

<file path=ppt/tags/tag70.xml><?xml version="1.0" encoding="utf-8"?>
<p:tagLst xmlns:p="http://schemas.openxmlformats.org/presentationml/2006/main">
  <p:tag name="PA" val="v3.0.1"/>
</p:tagLst>
</file>

<file path=ppt/tags/tag71.xml><?xml version="1.0" encoding="utf-8"?>
<p:tagLst xmlns:p="http://schemas.openxmlformats.org/presentationml/2006/main">
  <p:tag name="PA" val="v3.0.1"/>
</p:tagLst>
</file>

<file path=ppt/tags/tag72.xml><?xml version="1.0" encoding="utf-8"?>
<p:tagLst xmlns:p="http://schemas.openxmlformats.org/presentationml/2006/main">
  <p:tag name="PA" val="v3.0.1"/>
</p:tagLst>
</file>

<file path=ppt/tags/tag73.xml><?xml version="1.0" encoding="utf-8"?>
<p:tagLst xmlns:p="http://schemas.openxmlformats.org/presentationml/2006/main">
  <p:tag name="PA" val="v3.0.1"/>
</p:tagLst>
</file>

<file path=ppt/tags/tag74.xml><?xml version="1.0" encoding="utf-8"?>
<p:tagLst xmlns:p="http://schemas.openxmlformats.org/presentationml/2006/main">
  <p:tag name="PA" val="v3.0.1"/>
</p:tagLst>
</file>

<file path=ppt/tags/tag75.xml><?xml version="1.0" encoding="utf-8"?>
<p:tagLst xmlns:p="http://schemas.openxmlformats.org/presentationml/2006/main">
  <p:tag name="PA" val="v3.0.1"/>
</p:tagLst>
</file>

<file path=ppt/tags/tag76.xml><?xml version="1.0" encoding="utf-8"?>
<p:tagLst xmlns:p="http://schemas.openxmlformats.org/presentationml/2006/main">
  <p:tag name="PA" val="v3.0.1"/>
</p:tagLst>
</file>

<file path=ppt/tags/tag77.xml><?xml version="1.0" encoding="utf-8"?>
<p:tagLst xmlns:p="http://schemas.openxmlformats.org/presentationml/2006/main">
  <p:tag name="PA" val="v3.0.1"/>
</p:tagLst>
</file>

<file path=ppt/tags/tag78.xml><?xml version="1.0" encoding="utf-8"?>
<p:tagLst xmlns:p="http://schemas.openxmlformats.org/presentationml/2006/main">
  <p:tag name="PA" val="v3.0.1"/>
</p:tagLst>
</file>

<file path=ppt/tags/tag79.xml><?xml version="1.0" encoding="utf-8"?>
<p:tagLst xmlns:p="http://schemas.openxmlformats.org/presentationml/2006/main">
  <p:tag name="PA" val="v3.0.1"/>
</p:tagLst>
</file>

<file path=ppt/tags/tag8.xml><?xml version="1.0" encoding="utf-8"?>
<p:tagLst xmlns:p="http://schemas.openxmlformats.org/presentationml/2006/main">
  <p:tag name="PA" val="v3.0.1"/>
</p:tagLst>
</file>

<file path=ppt/tags/tag9.xml><?xml version="1.0" encoding="utf-8"?>
<p:tagLst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5743</Words>
  <Application>WPS 演示</Application>
  <PresentationFormat>宽屏</PresentationFormat>
  <Paragraphs>361</Paragraphs>
  <Slides>47</Slides>
  <Notes>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47</vt:i4>
      </vt:variant>
    </vt:vector>
  </HeadingPairs>
  <TitlesOfParts>
    <vt:vector size="58" baseType="lpstr">
      <vt:lpstr>Arial</vt:lpstr>
      <vt:lpstr>宋体</vt:lpstr>
      <vt:lpstr>Wingdings</vt:lpstr>
      <vt:lpstr>方正正纤黑简体</vt:lpstr>
      <vt:lpstr>黑体</vt:lpstr>
      <vt:lpstr>微软雅黑 Light</vt:lpstr>
      <vt:lpstr>华文中宋</vt:lpstr>
      <vt:lpstr>微软雅黑</vt:lpstr>
      <vt:lpstr>Arial Unicode MS</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Xi茜羽赵</cp:lastModifiedBy>
  <cp:revision>81</cp:revision>
  <dcterms:created xsi:type="dcterms:W3CDTF">2017-03-12T01:40:00Z</dcterms:created>
  <dcterms:modified xsi:type="dcterms:W3CDTF">2020-08-18T14:43:20Z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2052-11.1.0.9192</vt:lpwstr>
  </property>
</Properties>
</file>